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7.svg" ContentType="image/svg+xml"/>
  <Override PartName="/ppt/media/image31.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6.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Lst>
  <p:notesMasterIdLst>
    <p:notesMasterId r:id="rId13"/>
  </p:notesMasterIdLst>
  <p:handoutMasterIdLst>
    <p:handoutMasterId r:id="rId40"/>
  </p:handoutMasterIdLst>
  <p:sldIdLst>
    <p:sldId id="325" r:id="rId12"/>
    <p:sldId id="327" r:id="rId14"/>
    <p:sldId id="316" r:id="rId15"/>
    <p:sldId id="317" r:id="rId16"/>
    <p:sldId id="314" r:id="rId17"/>
    <p:sldId id="329" r:id="rId18"/>
    <p:sldId id="330" r:id="rId19"/>
    <p:sldId id="331" r:id="rId20"/>
    <p:sldId id="277" r:id="rId21"/>
    <p:sldId id="332" r:id="rId22"/>
    <p:sldId id="333" r:id="rId23"/>
    <p:sldId id="334" r:id="rId24"/>
    <p:sldId id="335" r:id="rId25"/>
    <p:sldId id="336" r:id="rId26"/>
    <p:sldId id="337" r:id="rId27"/>
    <p:sldId id="310" r:id="rId28"/>
    <p:sldId id="300" r:id="rId29"/>
    <p:sldId id="328" r:id="rId30"/>
    <p:sldId id="281" r:id="rId31"/>
    <p:sldId id="282" r:id="rId32"/>
    <p:sldId id="341" r:id="rId33"/>
    <p:sldId id="342" r:id="rId34"/>
    <p:sldId id="343" r:id="rId35"/>
    <p:sldId id="344" r:id="rId36"/>
    <p:sldId id="289" r:id="rId37"/>
    <p:sldId id="345" r:id="rId38"/>
    <p:sldId id="326" r:id="rId39"/>
  </p:sldIdLst>
  <p:sldSz cx="12192000" cy="6858000"/>
  <p:notesSz cx="6858000" cy="9144000"/>
  <p:embeddedFontLst>
    <p:embeddedFont>
      <p:font typeface="Calibri" panose="020F0502020204030204"/>
      <p:regular r:id="rId45"/>
      <p:bold r:id="rId46"/>
      <p:italic r:id="rId47"/>
      <p:boldItalic r:id="rId48"/>
    </p:embeddedFont>
    <p:embeddedFont>
      <p:font typeface="微软雅黑" panose="020B0503020204020204" charset="-122"/>
      <p:regular r:id="rId49"/>
    </p:embeddedFont>
    <p:embeddedFont>
      <p:font typeface="等线" panose="02010600030101010101" charset="-122"/>
      <p:regular r:id="rId50"/>
    </p:embeddedFont>
  </p:embeddedFontLst>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tags" Target="tags/tag116.xml"/><Relationship Id="rId50" Type="http://schemas.openxmlformats.org/officeDocument/2006/relationships/font" Target="fonts/font6.fntdata"/><Relationship Id="rId5" Type="http://schemas.openxmlformats.org/officeDocument/2006/relationships/slideMaster" Target="slideMasters/slideMaster4.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5.xml"/><Relationship Id="rId1"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0.xml"/><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5.xml"/><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0.xml"/><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5.xml"/><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2" Type="http://schemas.openxmlformats.org/officeDocument/2006/relationships/notesSlide" Target="../notesSlides/notesSlide14.xml"/><Relationship Id="rId11" Type="http://schemas.openxmlformats.org/officeDocument/2006/relationships/slideLayout" Target="../slideLayouts/slideLayout4.xml"/><Relationship Id="rId10" Type="http://schemas.openxmlformats.org/officeDocument/2006/relationships/tags" Target="../tags/tag63.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31.sv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4" Type="http://schemas.openxmlformats.org/officeDocument/2006/relationships/notesSlide" Target="../notesSlides/notesSlide17.xml"/><Relationship Id="rId43" Type="http://schemas.openxmlformats.org/officeDocument/2006/relationships/slideLayout" Target="../slideLayouts/slideLayout4.xml"/><Relationship Id="rId42" Type="http://schemas.openxmlformats.org/officeDocument/2006/relationships/image" Target="../media/image44.svg"/><Relationship Id="rId41" Type="http://schemas.openxmlformats.org/officeDocument/2006/relationships/image" Target="../media/image43.png"/><Relationship Id="rId40" Type="http://schemas.openxmlformats.org/officeDocument/2006/relationships/tags" Target="../tags/tag93.xml"/><Relationship Id="rId4" Type="http://schemas.openxmlformats.org/officeDocument/2006/relationships/tags" Target="../tags/tag67.xml"/><Relationship Id="rId39" Type="http://schemas.openxmlformats.org/officeDocument/2006/relationships/image" Target="../media/image42.svg"/><Relationship Id="rId38" Type="http://schemas.openxmlformats.org/officeDocument/2006/relationships/image" Target="../media/image41.png"/><Relationship Id="rId37" Type="http://schemas.openxmlformats.org/officeDocument/2006/relationships/tags" Target="../tags/tag92.xml"/><Relationship Id="rId36" Type="http://schemas.openxmlformats.org/officeDocument/2006/relationships/image" Target="../media/image40.svg"/><Relationship Id="rId35" Type="http://schemas.openxmlformats.org/officeDocument/2006/relationships/image" Target="../media/image39.png"/><Relationship Id="rId34" Type="http://schemas.openxmlformats.org/officeDocument/2006/relationships/tags" Target="../tags/tag91.xml"/><Relationship Id="rId33" Type="http://schemas.openxmlformats.org/officeDocument/2006/relationships/image" Target="../media/image38.svg"/><Relationship Id="rId32" Type="http://schemas.openxmlformats.org/officeDocument/2006/relationships/image" Target="../media/image37.png"/><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6.xml"/><Relationship Id="rId29" Type="http://schemas.openxmlformats.org/officeDocument/2006/relationships/image" Target="../media/image36.svg"/><Relationship Id="rId28" Type="http://schemas.openxmlformats.org/officeDocument/2006/relationships/image" Target="../media/image35.png"/><Relationship Id="rId27" Type="http://schemas.openxmlformats.org/officeDocument/2006/relationships/tags" Target="../tags/tag88.xml"/><Relationship Id="rId26" Type="http://schemas.openxmlformats.org/officeDocument/2006/relationships/tags" Target="../tags/tag87.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0.xml"/><Relationship Id="rId1" Type="http://schemas.openxmlformats.org/officeDocument/2006/relationships/image" Target="../media/image45.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image" Target="../media/image46.jpeg"/><Relationship Id="rId2" Type="http://schemas.openxmlformats.org/officeDocument/2006/relationships/tags" Target="../tags/tag95.xml"/><Relationship Id="rId1" Type="http://schemas.openxmlformats.org/officeDocument/2006/relationships/tags" Target="../tags/tag94.xml"/></Relationships>
</file>

<file path=ppt/slides/_rels/slide23.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5" Type="http://schemas.openxmlformats.org/officeDocument/2006/relationships/slideLayout" Target="../slideLayouts/slideLayout20.xml"/><Relationship Id="rId14" Type="http://schemas.openxmlformats.org/officeDocument/2006/relationships/tags" Target="../tags/tag110.xml"/><Relationship Id="rId13" Type="http://schemas.openxmlformats.org/officeDocument/2006/relationships/image" Target="../media/image47.jpeg"/><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4.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48.jpeg"/><Relationship Id="rId1" Type="http://schemas.openxmlformats.org/officeDocument/2006/relationships/tags" Target="../tags/tag11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5.xml"/><Relationship Id="rId1" Type="http://schemas.openxmlformats.org/officeDocument/2006/relationships/image" Target="../media/image5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7.sv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19.jpe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image" Target="../media/image18.jpeg"/><Relationship Id="rId4" Type="http://schemas.openxmlformats.org/officeDocument/2006/relationships/tags" Target="../tags/tag5.xml"/><Relationship Id="rId3" Type="http://schemas.openxmlformats.org/officeDocument/2006/relationships/tags" Target="../tags/tag4.xml"/><Relationship Id="rId23" Type="http://schemas.openxmlformats.org/officeDocument/2006/relationships/slideLayout" Target="../slideLayouts/slideLayout4.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3.xml"/><Relationship Id="rId19" Type="http://schemas.openxmlformats.org/officeDocument/2006/relationships/tags" Target="../tags/tag16.xml"/><Relationship Id="rId18" Type="http://schemas.openxmlformats.org/officeDocument/2006/relationships/image" Target="../media/image21.jpeg"/><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20.jpe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22.jpeg"/><Relationship Id="rId23" Type="http://schemas.openxmlformats.org/officeDocument/2006/relationships/notesSlide" Target="../notesSlides/notesSlide5.xml"/><Relationship Id="rId22" Type="http://schemas.openxmlformats.org/officeDocument/2006/relationships/slideLayout" Target="../slideLayouts/slideLayout4.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1.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5" Type="http://schemas.openxmlformats.org/officeDocument/2006/relationships/slideLayout" Target="../slideLayouts/slideLayout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465705" y="3577590"/>
            <a:ext cx="319722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网络综合布线</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735" y="1959392"/>
            <a:ext cx="10322974" cy="3814875"/>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675765" y="1959610"/>
            <a:ext cx="8792210" cy="46037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1</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）运行</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软件，用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详细网络图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模板新建绘图文档，如图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2 -3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stretch>
            <a:fillRect/>
          </a:stretch>
        </p:blipFill>
        <p:spPr>
          <a:xfrm>
            <a:off x="2591435" y="2419985"/>
            <a:ext cx="5102225" cy="33540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800" y="1959610"/>
            <a:ext cx="4647565" cy="3815080"/>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255395" y="2438400"/>
            <a:ext cx="4051935" cy="267652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2</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设计</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菜单，在工具栏</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页面设置</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中设置纸张方向为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横向</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3</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）在左边的形状组件库中选择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计算机和显示器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选项，在其中的列表中选择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“PC”</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图件，并将其拖到画布中的相应位置，调整图形大小，输入标注并调整标注位置，如图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2 -4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6235700" y="2291715"/>
            <a:ext cx="4380865" cy="31718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800" y="1959610"/>
            <a:ext cx="4647565" cy="3815080"/>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255395" y="2438400"/>
            <a:ext cx="4250055" cy="267652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4</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）重复（</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3</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）的操作，在画布中绘制其他</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“PC”</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图形。</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5</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）在左边的形状组件库中选择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机架式服务器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选项，在其中的列表中选择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文件服务器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图件，并将其拖到画布中的相应位置，调整图形大小，输入标注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工作组服务器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并调整标注位置，如图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2 -5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stretch>
            <a:fillRect/>
          </a:stretch>
        </p:blipFill>
        <p:spPr>
          <a:xfrm>
            <a:off x="6012815" y="1934845"/>
            <a:ext cx="5119370" cy="3683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800" y="1959610"/>
            <a:ext cx="4647565" cy="3815080"/>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255395" y="2438400"/>
            <a:ext cx="4250055" cy="267652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6</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）用插入图片的方式放置交换机。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先准备一张合适角度的交换机图片，背景为白色。使用插入图片的方式插入图片，如图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所示。交换机图片插入画布中后，调整交换机图片的大小和位置，双击交换机图片可以设置标注，也可以用插入文本的方式添加交换机名字。添加交换机后的拓扑图如图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2 - 7</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6789420" y="1289050"/>
            <a:ext cx="3884930" cy="4851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800" y="1959610"/>
            <a:ext cx="4647565" cy="3815080"/>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255395" y="2745740"/>
            <a:ext cx="3884930" cy="193802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7</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）用连接线将各个设备连接起来。</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8</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更多形状</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其他</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方案</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，选中</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标题块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。这样就为组件库添加了</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标题块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选项，选项下会出现与标题相关的图件，如图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2- 8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stretch>
            <a:fillRect/>
          </a:stretch>
        </p:blipFill>
        <p:spPr>
          <a:xfrm>
            <a:off x="5951855" y="2132330"/>
            <a:ext cx="4832350" cy="34696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800" y="1959610"/>
            <a:ext cx="4647565" cy="3815080"/>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255395" y="2745740"/>
            <a:ext cx="3884930" cy="193802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9</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）根据需要绘制标题栏并在其中添加需要的内容，如图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2- 9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所示。这样，一个工作组级网络拓扑图就绘制完成了。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质量要求：设计正确、图面布局合理、设备连接正确、标题栏合理。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5987415" y="2105660"/>
            <a:ext cx="4892675" cy="35229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01330" y="2276805"/>
            <a:ext cx="10389340" cy="1387054"/>
            <a:chOff x="901330" y="2407434"/>
            <a:chExt cx="10389340" cy="1387054"/>
          </a:xfrm>
        </p:grpSpPr>
        <p:sp>
          <p:nvSpPr>
            <p:cNvPr id="7" name="矩形 6"/>
            <p:cNvSpPr/>
            <p:nvPr/>
          </p:nvSpPr>
          <p:spPr>
            <a:xfrm>
              <a:off x="901330" y="2407434"/>
              <a:ext cx="10389340" cy="1320504"/>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2" name="文本框 1"/>
            <p:cNvSpPr txBox="1"/>
            <p:nvPr/>
          </p:nvSpPr>
          <p:spPr>
            <a:xfrm>
              <a:off x="1026893" y="2462336"/>
              <a:ext cx="10058449" cy="119888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网络拓扑图能够反映网络中各实体间的结构关系，能够分层次或分地域显示网络设备类型及其位置。网络拓扑图设计的好坏对整个网络的性能有重大影响。拓扑结构一般是指点和线的几何排列组成的图形。计算机网络的拓扑结构是指一个网络的通信链路和结点的几何排列或物理布局图形。</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8" name="矩形: 圆角 7"/>
            <p:cNvSpPr/>
            <p:nvPr/>
          </p:nvSpPr>
          <p:spPr>
            <a:xfrm>
              <a:off x="10112149" y="366148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grpSp>
        <p:nvGrpSpPr>
          <p:cNvPr id="20" name="组合 19"/>
          <p:cNvGrpSpPr/>
          <p:nvPr/>
        </p:nvGrpSpPr>
        <p:grpSpPr>
          <a:xfrm>
            <a:off x="901330" y="4520788"/>
            <a:ext cx="10389340" cy="1387054"/>
            <a:chOff x="901330" y="2407434"/>
            <a:chExt cx="10389340" cy="1387054"/>
          </a:xfrm>
        </p:grpSpPr>
        <p:sp>
          <p:nvSpPr>
            <p:cNvPr id="22" name="矩形 21"/>
            <p:cNvSpPr/>
            <p:nvPr/>
          </p:nvSpPr>
          <p:spPr>
            <a:xfrm>
              <a:off x="901330" y="2407434"/>
              <a:ext cx="10389340" cy="1320504"/>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21" name="文本框 20"/>
            <p:cNvSpPr txBox="1"/>
            <p:nvPr/>
          </p:nvSpPr>
          <p:spPr>
            <a:xfrm>
              <a:off x="1047213" y="2462336"/>
              <a:ext cx="10058449" cy="119888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链路是网络中相邻两个结点之间的物理通路，结点表示计算机和有关的网络设备，也可以表示一个网络。</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在网络应用系统工程项目中，必须规划和设计正确的网络拓扑图，因为网络拓扑图能够直观清楚地反映网络应用系统的基本连接关系、主要设备和主要功能。</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23" name="矩形: 圆角 22"/>
            <p:cNvSpPr/>
            <p:nvPr/>
          </p:nvSpPr>
          <p:spPr>
            <a:xfrm>
              <a:off x="10112149" y="366148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5" name="文本框 4"/>
          <p:cNvSpPr txBox="1"/>
          <p:nvPr/>
        </p:nvSpPr>
        <p:spPr>
          <a:xfrm>
            <a:off x="1874520" y="362903"/>
            <a:ext cx="5400040" cy="1359535"/>
          </a:xfrm>
          <a:prstGeom prst="rect">
            <a:avLst/>
          </a:prstGeom>
          <a:noFill/>
        </p:spPr>
        <p:txBody>
          <a:bodyPr wrap="square" lIns="0" tIns="0" rIns="0" bIns="0" rtlCol="0" anchor="ctr" anchorCtr="0">
            <a:spAutoFit/>
          </a:bodyPr>
          <a:lstStyle/>
          <a:p>
            <a:pPr marR="0" lvl="0" indent="0" algn="l" defTabSz="914400" rtl="0" fontAlgn="auto">
              <a:lnSpc>
                <a:spcPct val="13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a:p>
            <a:pPr marR="0" lvl="0" indent="0" algn="l" defTabSz="914400" rtl="0" fontAlgn="auto">
              <a:lnSpc>
                <a:spcPct val="13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1.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网络拓扑图的组成结构</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鸭鸭 13-1"/>
          <p:cNvSpPr txBox="1"/>
          <p:nvPr/>
        </p:nvSpPr>
        <p:spPr>
          <a:xfrm>
            <a:off x="1675765" y="796925"/>
            <a:ext cx="653224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计算机网络按照拓扑结构分类</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0" name="矩形: 圆角 29"/>
          <p:cNvSpPr/>
          <p:nvPr>
            <p:custDataLst>
              <p:tags r:id="rId1"/>
            </p:custDataLst>
          </p:nvPr>
        </p:nvSpPr>
        <p:spPr>
          <a:xfrm>
            <a:off x="711835" y="1969770"/>
            <a:ext cx="3230880" cy="1712595"/>
          </a:xfrm>
          <a:prstGeom prst="roundRect">
            <a:avLst>
              <a:gd name="adj" fmla="val 6098"/>
            </a:avLst>
          </a:prstGeom>
          <a:noFill/>
          <a:ln w="12700" cap="flat" cmpd="sng" algn="ctr">
            <a:solidFill>
              <a:srgbClr val="376FFF">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indent="0" algn="l" fontAlgn="auto">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星形网络是以中央结点为中心与各结点连接组成的，多结点与中央结点通过点到点的方式连接</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标题"/>
          <p:cNvSpPr/>
          <p:nvPr>
            <p:custDataLst>
              <p:tags r:id="rId2"/>
            </p:custDataLst>
          </p:nvPr>
        </p:nvSpPr>
        <p:spPr>
          <a:xfrm>
            <a:off x="1230203" y="1684015"/>
            <a:ext cx="2258414" cy="554599"/>
          </a:xfrm>
          <a:prstGeom prst="roundRect">
            <a:avLst>
              <a:gd name="adj" fmla="val 50000"/>
            </a:avLst>
          </a:prstGeom>
          <a:solidFill>
            <a:srgbClr val="376FFF"/>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）星形网络。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圆角 1"/>
          <p:cNvSpPr/>
          <p:nvPr>
            <p:custDataLst>
              <p:tags r:id="rId3"/>
            </p:custDataLst>
          </p:nvPr>
        </p:nvSpPr>
        <p:spPr>
          <a:xfrm>
            <a:off x="4293870" y="1969770"/>
            <a:ext cx="3420745" cy="1712595"/>
          </a:xfrm>
          <a:prstGeom prst="roundRect">
            <a:avLst>
              <a:gd name="adj" fmla="val 6098"/>
            </a:avLst>
          </a:prstGeom>
          <a:noFill/>
          <a:ln w="12700" cap="flat" cmpd="sng" algn="ctr">
            <a:solidFill>
              <a:srgbClr val="17D594">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在实际组建一个大型网络时，往往采用多级星形网络，将多级星形网络按层次方式排列即形成树形网络</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标题"/>
          <p:cNvSpPr/>
          <p:nvPr>
            <p:custDataLst>
              <p:tags r:id="rId4"/>
            </p:custDataLst>
          </p:nvPr>
        </p:nvSpPr>
        <p:spPr>
          <a:xfrm>
            <a:off x="4895215" y="1684020"/>
            <a:ext cx="2411730" cy="554355"/>
          </a:xfrm>
          <a:prstGeom prst="roundRect">
            <a:avLst>
              <a:gd name="adj" fmla="val 50000"/>
            </a:avLst>
          </a:prstGeom>
          <a:solidFill>
            <a:srgbClr val="17D594"/>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）树形网络。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矩形: 圆角 11"/>
          <p:cNvSpPr/>
          <p:nvPr>
            <p:custDataLst>
              <p:tags r:id="rId5"/>
            </p:custDataLst>
          </p:nvPr>
        </p:nvSpPr>
        <p:spPr>
          <a:xfrm>
            <a:off x="7992745" y="1969770"/>
            <a:ext cx="3230880" cy="1712595"/>
          </a:xfrm>
          <a:prstGeom prst="roundRect">
            <a:avLst>
              <a:gd name="adj" fmla="val 6098"/>
            </a:avLst>
          </a:prstGeom>
          <a:noFill/>
          <a:ln w="12700" cap="flat" cmpd="sng" algn="ctr">
            <a:solidFill>
              <a:srgbClr val="376FFF">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由一条高速公用总线连接若干个结点所形成的网络即为总线型网络</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标题"/>
          <p:cNvSpPr/>
          <p:nvPr>
            <p:custDataLst>
              <p:tags r:id="rId6"/>
            </p:custDataLst>
          </p:nvPr>
        </p:nvSpPr>
        <p:spPr>
          <a:xfrm>
            <a:off x="8307789" y="1684015"/>
            <a:ext cx="2258414" cy="554599"/>
          </a:xfrm>
          <a:prstGeom prst="roundRect">
            <a:avLst>
              <a:gd name="adj" fmla="val 50000"/>
            </a:avLst>
          </a:prstGeom>
          <a:solidFill>
            <a:srgbClr val="376FFF"/>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）总线型网络。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圆角 17"/>
          <p:cNvSpPr/>
          <p:nvPr>
            <p:custDataLst>
              <p:tags r:id="rId7"/>
            </p:custDataLst>
          </p:nvPr>
        </p:nvSpPr>
        <p:spPr>
          <a:xfrm>
            <a:off x="1662769" y="4181519"/>
            <a:ext cx="4467764" cy="1712869"/>
          </a:xfrm>
          <a:prstGeom prst="roundRect">
            <a:avLst>
              <a:gd name="adj" fmla="val 6098"/>
            </a:avLst>
          </a:prstGeom>
          <a:noFill/>
          <a:ln w="12700" cap="flat" cmpd="sng" algn="ctr">
            <a:solidFill>
              <a:srgbClr val="17D594">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环形网络中各结点通过环路接口连在一条首尾相连的闭合环形通信线路中</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标题"/>
          <p:cNvSpPr/>
          <p:nvPr>
            <p:custDataLst>
              <p:tags r:id="rId8"/>
            </p:custDataLst>
          </p:nvPr>
        </p:nvSpPr>
        <p:spPr>
          <a:xfrm>
            <a:off x="2767653" y="3904079"/>
            <a:ext cx="2258414" cy="554599"/>
          </a:xfrm>
          <a:prstGeom prst="roundRect">
            <a:avLst>
              <a:gd name="adj" fmla="val 50000"/>
            </a:avLst>
          </a:prstGeom>
          <a:solidFill>
            <a:srgbClr val="17D594"/>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4</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）环形网络。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矩形: 圆角 20"/>
          <p:cNvSpPr/>
          <p:nvPr>
            <p:custDataLst>
              <p:tags r:id="rId9"/>
            </p:custDataLst>
          </p:nvPr>
        </p:nvSpPr>
        <p:spPr>
          <a:xfrm>
            <a:off x="6407431" y="4181519"/>
            <a:ext cx="4467764" cy="1712869"/>
          </a:xfrm>
          <a:prstGeom prst="roundRect">
            <a:avLst>
              <a:gd name="adj" fmla="val 6098"/>
            </a:avLst>
          </a:prstGeom>
          <a:noFill/>
          <a:ln w="12700" cap="flat" cmpd="sng" algn="ctr">
            <a:solidFill>
              <a:srgbClr val="376FFF">
                <a:alpha val="40000"/>
              </a:srgbClr>
            </a:solidFill>
            <a:prstDash val="solid"/>
            <a:miter lim="800000"/>
          </a:ln>
          <a:effectLst/>
        </p:spPr>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网状形网络是广域网中最常采用的一种网络形式，是典型的点到点结构</a:t>
            </a:r>
            <a:r>
              <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600">
              <a:ln>
                <a:noFill/>
              </a:ln>
              <a:solidFill>
                <a:srgbClr val="000000">
                  <a:lumMod val="85000"/>
                  <a:lumOff val="15000"/>
                </a:srgbClr>
              </a:solidFill>
              <a:effectLst/>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标题"/>
          <p:cNvSpPr/>
          <p:nvPr>
            <p:custDataLst>
              <p:tags r:id="rId10"/>
            </p:custDataLst>
          </p:nvPr>
        </p:nvSpPr>
        <p:spPr>
          <a:xfrm>
            <a:off x="7512315" y="3904079"/>
            <a:ext cx="2258414" cy="554599"/>
          </a:xfrm>
          <a:prstGeom prst="roundRect">
            <a:avLst>
              <a:gd name="adj" fmla="val 50000"/>
            </a:avLst>
          </a:prstGeom>
          <a:solidFill>
            <a:srgbClr val="376FFF"/>
          </a:solidFill>
          <a:ln w="12700" cap="flat" cmpd="sng" algn="ctr">
            <a:noFill/>
            <a:prstDash val="solid"/>
            <a:miter lim="800000"/>
          </a:ln>
          <a:effectLst/>
        </p:spPr>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5</a:t>
            </a: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）网状形网络。</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892365"/>
            <a:chOff x="946487" y="525937"/>
            <a:chExt cx="10580901" cy="3892365"/>
          </a:xfrm>
        </p:grpSpPr>
        <p:sp>
          <p:nvSpPr>
            <p:cNvPr id="17" name="文本框 16"/>
            <p:cNvSpPr txBox="1"/>
            <p:nvPr/>
          </p:nvSpPr>
          <p:spPr>
            <a:xfrm>
              <a:off x="946487" y="2849852"/>
              <a:ext cx="636871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规划与设计部门级网络拓扑图</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86485" y="2466975"/>
            <a:ext cx="5451475" cy="3301365"/>
            <a:chOff x="1086226" y="2467124"/>
            <a:chExt cx="10058400" cy="3301096"/>
          </a:xfrm>
        </p:grpSpPr>
        <p:sp>
          <p:nvSpPr>
            <p:cNvPr id="6" name="矩形 5"/>
            <p:cNvSpPr/>
            <p:nvPr/>
          </p:nvSpPr>
          <p:spPr>
            <a:xfrm>
              <a:off x="1086226" y="2467124"/>
              <a:ext cx="10058400" cy="3219741"/>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7" name="矩形: 圆角 6"/>
            <p:cNvSpPr/>
            <p:nvPr/>
          </p:nvSpPr>
          <p:spPr>
            <a:xfrm>
              <a:off x="9507954" y="5603780"/>
              <a:ext cx="1395558" cy="1644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3" name="文本框 2"/>
          <p:cNvSpPr txBox="1"/>
          <p:nvPr/>
        </p:nvSpPr>
        <p:spPr>
          <a:xfrm>
            <a:off x="1360170" y="2586355"/>
            <a:ext cx="5178425" cy="3046095"/>
          </a:xfrm>
          <a:prstGeom prst="rect">
            <a:avLst/>
          </a:prstGeom>
          <a:noFill/>
        </p:spPr>
        <p:txBody>
          <a:bodyPr wrap="square" rtlCol="0" anchor="t">
            <a:spAutoFit/>
          </a:bodyPr>
          <a:lstStyle/>
          <a:p>
            <a:pPr marL="285750" marR="0" lvl="0" indent="-285750" algn="l" defTabSz="457200" rtl="0" eaLnBrk="1" fontAlgn="auto" latinLnBrk="0" hangingPunct="1">
              <a:lnSpc>
                <a:spcPct val="150000"/>
              </a:lnSpc>
              <a:spcBef>
                <a:spcPts val="0"/>
              </a:spcBef>
              <a:spcAft>
                <a:spcPts val="0"/>
              </a:spcAft>
              <a:buClr>
                <a:srgbClr val="2374C4"/>
              </a:buClr>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部门级网络拓扑图如图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2- 20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图中虚线框内为部门级网络应用系统，部门汇聚层交换机与部门级服务器互联，实现部门内部信息和资源的共享，同时也与各个工作组交换机互联，实现工作组之间以及工作组内部信息的共享，工作组交换机与绘图仪和打印机等外设连接，实现各种外设的共享。同时部门汇聚层交换机又与企业核心交换机互联，实现与企业其他部门之间的信息共享。</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5" name="矩形: 圆角 4"/>
          <p:cNvSpPr/>
          <p:nvPr/>
        </p:nvSpPr>
        <p:spPr>
          <a:xfrm>
            <a:off x="1086226" y="1683058"/>
            <a:ext cx="4688486"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1. </a:t>
            </a:r>
            <a:r>
              <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设计网络拓扑图</a:t>
            </a:r>
            <a:endPar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endParaRPr>
          </a:p>
        </p:txBody>
      </p:sp>
      <p:sp>
        <p:nvSpPr>
          <p:cNvPr id="9" name="文本框 8"/>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6752590" y="1682750"/>
            <a:ext cx="4593590" cy="4157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540510"/>
            <a:ext cx="5963285" cy="383095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单元</a:t>
            </a: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二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网络拓扑图的规划与设计</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9" name="任意多边形: 形状 28"/>
          <p:cNvSpPr/>
          <p:nvPr>
            <p:custDataLst>
              <p:tags r:id="rId1"/>
            </p:custDataLst>
          </p:nvPr>
        </p:nvSpPr>
        <p:spPr>
          <a:xfrm>
            <a:off x="6158865" y="4647519"/>
            <a:ext cx="1621227" cy="351706"/>
          </a:xfrm>
          <a:custGeom>
            <a:avLst/>
            <a:gdLst>
              <a:gd name="connsiteX0" fmla="*/ 0 w 1949713"/>
              <a:gd name="connsiteY0" fmla="*/ 423193 h 445864"/>
              <a:gd name="connsiteX1" fmla="*/ 0 w 1949713"/>
              <a:gd name="connsiteY1" fmla="*/ 423193 h 445864"/>
              <a:gd name="connsiteX2" fmla="*/ 733032 w 1949713"/>
              <a:gd name="connsiteY2" fmla="*/ 430750 h 445864"/>
              <a:gd name="connsiteX3" fmla="*/ 1156225 w 1949713"/>
              <a:gd name="connsiteY3" fmla="*/ 430750 h 445864"/>
              <a:gd name="connsiteX4" fmla="*/ 1292251 w 1949713"/>
              <a:gd name="connsiteY4" fmla="*/ 423193 h 445864"/>
              <a:gd name="connsiteX5" fmla="*/ 1330036 w 1949713"/>
              <a:gd name="connsiteY5" fmla="*/ 415636 h 445864"/>
              <a:gd name="connsiteX6" fmla="*/ 1367822 w 1949713"/>
              <a:gd name="connsiteY6" fmla="*/ 423193 h 445864"/>
              <a:gd name="connsiteX7" fmla="*/ 1488734 w 1949713"/>
              <a:gd name="connsiteY7" fmla="*/ 445864 h 445864"/>
              <a:gd name="connsiteX8" fmla="*/ 1775901 w 1949713"/>
              <a:gd name="connsiteY8" fmla="*/ 0 h 445864"/>
              <a:gd name="connsiteX9" fmla="*/ 1949713 w 1949713"/>
              <a:gd name="connsiteY9" fmla="*/ 0 h 445864"/>
              <a:gd name="connsiteX0-1" fmla="*/ 0 w 1949713"/>
              <a:gd name="connsiteY0-2" fmla="*/ 423193 h 470957"/>
              <a:gd name="connsiteX1-3" fmla="*/ 0 w 1949713"/>
              <a:gd name="connsiteY1-4" fmla="*/ 423193 h 470957"/>
              <a:gd name="connsiteX2-5" fmla="*/ 733032 w 1949713"/>
              <a:gd name="connsiteY2-6" fmla="*/ 430750 h 470957"/>
              <a:gd name="connsiteX3-7" fmla="*/ 1156225 w 1949713"/>
              <a:gd name="connsiteY3-8" fmla="*/ 430750 h 470957"/>
              <a:gd name="connsiteX4-9" fmla="*/ 1292251 w 1949713"/>
              <a:gd name="connsiteY4-10" fmla="*/ 423193 h 470957"/>
              <a:gd name="connsiteX5-11" fmla="*/ 1330036 w 1949713"/>
              <a:gd name="connsiteY5-12" fmla="*/ 415636 h 470957"/>
              <a:gd name="connsiteX6-13" fmla="*/ 1488734 w 1949713"/>
              <a:gd name="connsiteY6-14" fmla="*/ 445864 h 470957"/>
              <a:gd name="connsiteX7-15" fmla="*/ 1775901 w 1949713"/>
              <a:gd name="connsiteY7-16" fmla="*/ 0 h 470957"/>
              <a:gd name="connsiteX8-17" fmla="*/ 1949713 w 1949713"/>
              <a:gd name="connsiteY8-18" fmla="*/ 0 h 470957"/>
              <a:gd name="connsiteX0-19" fmla="*/ 0 w 1949713"/>
              <a:gd name="connsiteY0-20" fmla="*/ 423193 h 472667"/>
              <a:gd name="connsiteX1-21" fmla="*/ 0 w 1949713"/>
              <a:gd name="connsiteY1-22" fmla="*/ 423193 h 472667"/>
              <a:gd name="connsiteX2-23" fmla="*/ 733032 w 1949713"/>
              <a:gd name="connsiteY2-24" fmla="*/ 430750 h 472667"/>
              <a:gd name="connsiteX3-25" fmla="*/ 1156225 w 1949713"/>
              <a:gd name="connsiteY3-26" fmla="*/ 430750 h 472667"/>
              <a:gd name="connsiteX4-27" fmla="*/ 1292251 w 1949713"/>
              <a:gd name="connsiteY4-28" fmla="*/ 423193 h 472667"/>
              <a:gd name="connsiteX5-29" fmla="*/ 1488734 w 1949713"/>
              <a:gd name="connsiteY5-30" fmla="*/ 445864 h 472667"/>
              <a:gd name="connsiteX6-31" fmla="*/ 1775901 w 1949713"/>
              <a:gd name="connsiteY6-32" fmla="*/ 0 h 472667"/>
              <a:gd name="connsiteX7-33" fmla="*/ 1949713 w 1949713"/>
              <a:gd name="connsiteY7-34" fmla="*/ 0 h 472667"/>
              <a:gd name="connsiteX0-35" fmla="*/ 0 w 1949713"/>
              <a:gd name="connsiteY0-36" fmla="*/ 423193 h 474737"/>
              <a:gd name="connsiteX1-37" fmla="*/ 0 w 1949713"/>
              <a:gd name="connsiteY1-38" fmla="*/ 423193 h 474737"/>
              <a:gd name="connsiteX2-39" fmla="*/ 733032 w 1949713"/>
              <a:gd name="connsiteY2-40" fmla="*/ 430750 h 474737"/>
              <a:gd name="connsiteX3-41" fmla="*/ 1156225 w 1949713"/>
              <a:gd name="connsiteY3-42" fmla="*/ 430750 h 474737"/>
              <a:gd name="connsiteX4-43" fmla="*/ 1488734 w 1949713"/>
              <a:gd name="connsiteY4-44" fmla="*/ 445864 h 474737"/>
              <a:gd name="connsiteX5-45" fmla="*/ 1775901 w 1949713"/>
              <a:gd name="connsiteY5-46" fmla="*/ 0 h 474737"/>
              <a:gd name="connsiteX6-47" fmla="*/ 1949713 w 1949713"/>
              <a:gd name="connsiteY6-48" fmla="*/ 0 h 474737"/>
              <a:gd name="connsiteX0-49" fmla="*/ 0 w 1949713"/>
              <a:gd name="connsiteY0-50" fmla="*/ 423193 h 474973"/>
              <a:gd name="connsiteX1-51" fmla="*/ 0 w 1949713"/>
              <a:gd name="connsiteY1-52" fmla="*/ 423193 h 474973"/>
              <a:gd name="connsiteX2-53" fmla="*/ 733032 w 1949713"/>
              <a:gd name="connsiteY2-54" fmla="*/ 430750 h 474973"/>
              <a:gd name="connsiteX3-55" fmla="*/ 1488734 w 1949713"/>
              <a:gd name="connsiteY3-56" fmla="*/ 445864 h 474973"/>
              <a:gd name="connsiteX4-57" fmla="*/ 1775901 w 1949713"/>
              <a:gd name="connsiteY4-58" fmla="*/ 0 h 474973"/>
              <a:gd name="connsiteX5-59" fmla="*/ 1949713 w 1949713"/>
              <a:gd name="connsiteY5-60" fmla="*/ 0 h 474973"/>
              <a:gd name="connsiteX0-61" fmla="*/ 0 w 1949713"/>
              <a:gd name="connsiteY0-62" fmla="*/ 423193 h 445864"/>
              <a:gd name="connsiteX1-63" fmla="*/ 0 w 1949713"/>
              <a:gd name="connsiteY1-64" fmla="*/ 423193 h 445864"/>
              <a:gd name="connsiteX2-65" fmla="*/ 1488734 w 1949713"/>
              <a:gd name="connsiteY2-66" fmla="*/ 445864 h 445864"/>
              <a:gd name="connsiteX3-67" fmla="*/ 1775901 w 1949713"/>
              <a:gd name="connsiteY3-68" fmla="*/ 0 h 445864"/>
              <a:gd name="connsiteX4-69" fmla="*/ 1949713 w 1949713"/>
              <a:gd name="connsiteY4-70" fmla="*/ 0 h 445864"/>
              <a:gd name="connsiteX0-71" fmla="*/ 0 w 1949713"/>
              <a:gd name="connsiteY0-72" fmla="*/ 423193 h 423193"/>
              <a:gd name="connsiteX1-73" fmla="*/ 0 w 1949713"/>
              <a:gd name="connsiteY1-74" fmla="*/ 423193 h 423193"/>
              <a:gd name="connsiteX2-75" fmla="*/ 1511405 w 1949713"/>
              <a:gd name="connsiteY2-76" fmla="*/ 408079 h 423193"/>
              <a:gd name="connsiteX3-77" fmla="*/ 1775901 w 1949713"/>
              <a:gd name="connsiteY3-78" fmla="*/ 0 h 423193"/>
              <a:gd name="connsiteX4-79" fmla="*/ 1949713 w 1949713"/>
              <a:gd name="connsiteY4-80" fmla="*/ 0 h 42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49713" h="423193">
                <a:moveTo>
                  <a:pt x="0" y="423193"/>
                </a:moveTo>
                <a:lnTo>
                  <a:pt x="0" y="423193"/>
                </a:lnTo>
                <a:lnTo>
                  <a:pt x="1511405" y="408079"/>
                </a:lnTo>
                <a:lnTo>
                  <a:pt x="1775901" y="0"/>
                </a:lnTo>
                <a:lnTo>
                  <a:pt x="1949713" y="0"/>
                </a:lnTo>
              </a:path>
            </a:pathLst>
          </a:custGeom>
          <a:noFill/>
          <a:ln w="9525" cap="flat" cmpd="sng" algn="ctr">
            <a:solidFill>
              <a:srgbClr val="FF7429">
                <a:lumMod val="60000"/>
                <a:lumOff val="40000"/>
              </a:srgbClr>
            </a:solidFill>
            <a:prstDash val="solid"/>
            <a:miter lim="800000"/>
          </a:ln>
          <a:effectLst/>
        </p:spPr>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任意多边形 44"/>
          <p:cNvSpPr/>
          <p:nvPr>
            <p:custDataLst>
              <p:tags r:id="rId2"/>
            </p:custDataLst>
          </p:nvPr>
        </p:nvSpPr>
        <p:spPr>
          <a:xfrm>
            <a:off x="4169033" y="3194752"/>
            <a:ext cx="494818" cy="318436"/>
          </a:xfrm>
          <a:custGeom>
            <a:avLst/>
            <a:gdLst>
              <a:gd name="connsiteX0" fmla="*/ 0 w 937"/>
              <a:gd name="connsiteY0" fmla="*/ 0 h 333"/>
              <a:gd name="connsiteX1" fmla="*/ 487 w 937"/>
              <a:gd name="connsiteY1" fmla="*/ 3 h 333"/>
              <a:gd name="connsiteX2" fmla="*/ 937 w 937"/>
              <a:gd name="connsiteY2" fmla="*/ 333 h 333"/>
            </a:gdLst>
            <a:ahLst/>
            <a:cxnLst>
              <a:cxn ang="0">
                <a:pos x="connsiteX0" y="connsiteY0"/>
              </a:cxn>
              <a:cxn ang="0">
                <a:pos x="connsiteX1" y="connsiteY1"/>
              </a:cxn>
              <a:cxn ang="0">
                <a:pos x="connsiteX2" y="connsiteY2"/>
              </a:cxn>
            </a:cxnLst>
            <a:rect l="l" t="t" r="r" b="b"/>
            <a:pathLst>
              <a:path w="937" h="333">
                <a:moveTo>
                  <a:pt x="0" y="0"/>
                </a:moveTo>
                <a:cubicBezTo>
                  <a:pt x="488" y="3"/>
                  <a:pt x="297" y="-2"/>
                  <a:pt x="487" y="3"/>
                </a:cubicBezTo>
                <a:lnTo>
                  <a:pt x="937" y="333"/>
                </a:lnTo>
              </a:path>
            </a:pathLst>
          </a:custGeom>
          <a:noFill/>
          <a:ln w="9525" cap="flat" cmpd="sng" algn="ctr">
            <a:solidFill>
              <a:srgbClr val="8830FE">
                <a:lumMod val="60000"/>
                <a:lumOff val="40000"/>
              </a:srgbClr>
            </a:solidFill>
            <a:prstDash val="solid"/>
            <a:miter lim="800000"/>
          </a:ln>
          <a:effectLst/>
        </p:spPr>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6" name="任意多边形 5"/>
          <p:cNvSpPr/>
          <p:nvPr>
            <p:custDataLst>
              <p:tags r:id="rId3"/>
            </p:custDataLst>
          </p:nvPr>
        </p:nvSpPr>
        <p:spPr>
          <a:xfrm flipH="1">
            <a:off x="7350229" y="3194752"/>
            <a:ext cx="438312" cy="704468"/>
          </a:xfrm>
          <a:custGeom>
            <a:avLst/>
            <a:gdLst>
              <a:gd name="connsiteX0" fmla="*/ 0 w 937"/>
              <a:gd name="connsiteY0" fmla="*/ 0 h 333"/>
              <a:gd name="connsiteX1" fmla="*/ 487 w 937"/>
              <a:gd name="connsiteY1" fmla="*/ 3 h 333"/>
              <a:gd name="connsiteX2" fmla="*/ 937 w 937"/>
              <a:gd name="connsiteY2" fmla="*/ 333 h 333"/>
              <a:gd name="connsiteX0-1" fmla="*/ 0 w 10000"/>
              <a:gd name="connsiteY0-2" fmla="*/ 54 h 10054"/>
              <a:gd name="connsiteX1-3" fmla="*/ 3800 w 10000"/>
              <a:gd name="connsiteY1-4" fmla="*/ 50 h 10054"/>
              <a:gd name="connsiteX2-5" fmla="*/ 10000 w 10000"/>
              <a:gd name="connsiteY2-6" fmla="*/ 10054 h 10054"/>
              <a:gd name="connsiteX0-7" fmla="*/ 0 w 10000"/>
              <a:gd name="connsiteY0-8" fmla="*/ 54 h 10054"/>
              <a:gd name="connsiteX1-9" fmla="*/ 3419 w 10000"/>
              <a:gd name="connsiteY1-10" fmla="*/ 50 h 10054"/>
              <a:gd name="connsiteX2-11" fmla="*/ 10000 w 10000"/>
              <a:gd name="connsiteY2-12" fmla="*/ 10054 h 10054"/>
              <a:gd name="connsiteX0-13" fmla="*/ 0 w 10000"/>
              <a:gd name="connsiteY0-14" fmla="*/ 54 h 10054"/>
              <a:gd name="connsiteX1-15" fmla="*/ 3419 w 10000"/>
              <a:gd name="connsiteY1-16" fmla="*/ 50 h 10054"/>
              <a:gd name="connsiteX2-17" fmla="*/ 10000 w 10000"/>
              <a:gd name="connsiteY2-18" fmla="*/ 10054 h 10054"/>
              <a:gd name="connsiteX0-19" fmla="*/ 0 w 8603"/>
              <a:gd name="connsiteY0-20" fmla="*/ 54 h 10620"/>
              <a:gd name="connsiteX1-21" fmla="*/ 3419 w 8603"/>
              <a:gd name="connsiteY1-22" fmla="*/ 50 h 10620"/>
              <a:gd name="connsiteX2-23" fmla="*/ 8603 w 8603"/>
              <a:gd name="connsiteY2-24" fmla="*/ 10620 h 10620"/>
              <a:gd name="connsiteX0-25" fmla="*/ 0 w 10000"/>
              <a:gd name="connsiteY0-26" fmla="*/ 51 h 10000"/>
              <a:gd name="connsiteX1-27" fmla="*/ 3974 w 10000"/>
              <a:gd name="connsiteY1-28" fmla="*/ 47 h 10000"/>
              <a:gd name="connsiteX2-29" fmla="*/ 10000 w 10000"/>
              <a:gd name="connsiteY2-30" fmla="*/ 10000 h 10000"/>
              <a:gd name="connsiteX0-31" fmla="*/ 0 w 10295"/>
              <a:gd name="connsiteY0-32" fmla="*/ 0 h 10215"/>
              <a:gd name="connsiteX1-33" fmla="*/ 4269 w 10295"/>
              <a:gd name="connsiteY1-34" fmla="*/ 262 h 10215"/>
              <a:gd name="connsiteX2-35" fmla="*/ 10295 w 10295"/>
              <a:gd name="connsiteY2-36" fmla="*/ 10215 h 10215"/>
              <a:gd name="connsiteX0-37" fmla="*/ 0 w 10295"/>
              <a:gd name="connsiteY0-38" fmla="*/ 51 h 10000"/>
              <a:gd name="connsiteX1-39" fmla="*/ 4269 w 10295"/>
              <a:gd name="connsiteY1-40" fmla="*/ 47 h 10000"/>
              <a:gd name="connsiteX2-41" fmla="*/ 10295 w 10295"/>
              <a:gd name="connsiteY2-42" fmla="*/ 10000 h 10000"/>
              <a:gd name="connsiteX0-43" fmla="*/ 0 w 10295"/>
              <a:gd name="connsiteY0-44" fmla="*/ 895 h 10844"/>
              <a:gd name="connsiteX1-45" fmla="*/ 4269 w 10295"/>
              <a:gd name="connsiteY1-46" fmla="*/ 891 h 10844"/>
              <a:gd name="connsiteX2-47" fmla="*/ 10295 w 10295"/>
              <a:gd name="connsiteY2-48" fmla="*/ 10844 h 10844"/>
              <a:gd name="connsiteX0-49" fmla="*/ 0 w 10295"/>
              <a:gd name="connsiteY0-50" fmla="*/ 895 h 10844"/>
              <a:gd name="connsiteX1-51" fmla="*/ 4269 w 10295"/>
              <a:gd name="connsiteY1-52" fmla="*/ 891 h 10844"/>
              <a:gd name="connsiteX2-53" fmla="*/ 10295 w 10295"/>
              <a:gd name="connsiteY2-54" fmla="*/ 10844 h 10844"/>
              <a:gd name="connsiteX0-55" fmla="*/ 0 w 10295"/>
              <a:gd name="connsiteY0-56" fmla="*/ 6 h 9955"/>
              <a:gd name="connsiteX1-57" fmla="*/ 4269 w 10295"/>
              <a:gd name="connsiteY1-58" fmla="*/ 2 h 9955"/>
              <a:gd name="connsiteX2-59" fmla="*/ 10295 w 10295"/>
              <a:gd name="connsiteY2-60" fmla="*/ 9955 h 9955"/>
              <a:gd name="connsiteX0-61" fmla="*/ 0 w 10000"/>
              <a:gd name="connsiteY0-62" fmla="*/ 6 h 10000"/>
              <a:gd name="connsiteX1-63" fmla="*/ 4147 w 10000"/>
              <a:gd name="connsiteY1-64" fmla="*/ 2 h 10000"/>
              <a:gd name="connsiteX2-65" fmla="*/ 10000 w 10000"/>
              <a:gd name="connsiteY2-66" fmla="*/ 10000 h 10000"/>
              <a:gd name="connsiteX0-67" fmla="*/ 0 w 10000"/>
              <a:gd name="connsiteY0-68" fmla="*/ 1084 h 11078"/>
              <a:gd name="connsiteX1-69" fmla="*/ 4147 w 10000"/>
              <a:gd name="connsiteY1-70" fmla="*/ 1080 h 11078"/>
              <a:gd name="connsiteX2-71" fmla="*/ 10000 w 10000"/>
              <a:gd name="connsiteY2-72" fmla="*/ 11078 h 11078"/>
              <a:gd name="connsiteX0-73" fmla="*/ 0 w 10000"/>
              <a:gd name="connsiteY0-74" fmla="*/ 1084 h 11078"/>
              <a:gd name="connsiteX1-75" fmla="*/ 4147 w 10000"/>
              <a:gd name="connsiteY1-76" fmla="*/ 1080 h 11078"/>
              <a:gd name="connsiteX2-77" fmla="*/ 10000 w 10000"/>
              <a:gd name="connsiteY2-78" fmla="*/ 11078 h 11078"/>
              <a:gd name="connsiteX0-79" fmla="*/ 0 w 10000"/>
              <a:gd name="connsiteY0-80" fmla="*/ 1084 h 11078"/>
              <a:gd name="connsiteX1-81" fmla="*/ 4147 w 10000"/>
              <a:gd name="connsiteY1-82" fmla="*/ 1080 h 11078"/>
              <a:gd name="connsiteX2-83" fmla="*/ 10000 w 10000"/>
              <a:gd name="connsiteY2-84" fmla="*/ 11078 h 11078"/>
              <a:gd name="connsiteX0-85" fmla="*/ 0 w 10000"/>
              <a:gd name="connsiteY0-86" fmla="*/ 4 h 9998"/>
              <a:gd name="connsiteX1-87" fmla="*/ 4147 w 10000"/>
              <a:gd name="connsiteY1-88" fmla="*/ 0 h 9998"/>
              <a:gd name="connsiteX2-89" fmla="*/ 10000 w 10000"/>
              <a:gd name="connsiteY2-90" fmla="*/ 9998 h 9998"/>
            </a:gdLst>
            <a:ahLst/>
            <a:cxnLst>
              <a:cxn ang="0">
                <a:pos x="connsiteX0-1" y="connsiteY0-2"/>
              </a:cxn>
              <a:cxn ang="0">
                <a:pos x="connsiteX1-3" y="connsiteY1-4"/>
              </a:cxn>
              <a:cxn ang="0">
                <a:pos x="connsiteX2-5" y="connsiteY2-6"/>
              </a:cxn>
            </a:cxnLst>
            <a:rect l="l" t="t" r="r" b="b"/>
            <a:pathLst>
              <a:path w="10000" h="9998">
                <a:moveTo>
                  <a:pt x="0" y="4"/>
                </a:moveTo>
                <a:cubicBezTo>
                  <a:pt x="5881" y="89"/>
                  <a:pt x="75" y="23"/>
                  <a:pt x="4147" y="0"/>
                </a:cubicBezTo>
                <a:cubicBezTo>
                  <a:pt x="6049" y="2953"/>
                  <a:pt x="5181" y="2235"/>
                  <a:pt x="10000" y="9998"/>
                </a:cubicBezTo>
              </a:path>
            </a:pathLst>
          </a:custGeom>
          <a:noFill/>
          <a:ln w="9525" cap="flat" cmpd="sng" algn="ctr">
            <a:solidFill>
              <a:srgbClr val="FFC000">
                <a:lumMod val="60000"/>
                <a:lumOff val="40000"/>
              </a:srgbClr>
            </a:solidFill>
            <a:prstDash val="solid"/>
            <a:miter lim="800000"/>
          </a:ln>
          <a:effectLst/>
        </p:spPr>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8" name="任意多边形 27"/>
          <p:cNvSpPr/>
          <p:nvPr>
            <p:custDataLst>
              <p:tags r:id="rId4"/>
            </p:custDataLst>
          </p:nvPr>
        </p:nvSpPr>
        <p:spPr>
          <a:xfrm>
            <a:off x="4231875" y="4624283"/>
            <a:ext cx="758333" cy="98224"/>
          </a:xfrm>
          <a:custGeom>
            <a:avLst/>
            <a:gdLst>
              <a:gd name="connsiteX0" fmla="*/ 0 w 1174"/>
              <a:gd name="connsiteY0" fmla="*/ 0 h 662"/>
              <a:gd name="connsiteX1" fmla="*/ 480 w 1174"/>
              <a:gd name="connsiteY1" fmla="*/ 480 h 662"/>
              <a:gd name="connsiteX2" fmla="*/ 1174 w 1174"/>
              <a:gd name="connsiteY2" fmla="*/ 662 h 662"/>
              <a:gd name="connsiteX0-1" fmla="*/ 0 w 10000"/>
              <a:gd name="connsiteY0-2" fmla="*/ 469 h 10469"/>
              <a:gd name="connsiteX1-3" fmla="*/ 8549 w 10000"/>
              <a:gd name="connsiteY1-4" fmla="*/ 0 h 10469"/>
              <a:gd name="connsiteX2-5" fmla="*/ 10000 w 10000"/>
              <a:gd name="connsiteY2-6" fmla="*/ 10469 h 10469"/>
              <a:gd name="connsiteX0-7" fmla="*/ 0 w 12230"/>
              <a:gd name="connsiteY0-8" fmla="*/ 469 h 4464"/>
              <a:gd name="connsiteX1-9" fmla="*/ 8549 w 12230"/>
              <a:gd name="connsiteY1-10" fmla="*/ 0 h 4464"/>
              <a:gd name="connsiteX2-11" fmla="*/ 12230 w 12230"/>
              <a:gd name="connsiteY2-12" fmla="*/ 4464 h 4464"/>
            </a:gdLst>
            <a:ahLst/>
            <a:cxnLst>
              <a:cxn ang="0">
                <a:pos x="connsiteX0-1" y="connsiteY0-2"/>
              </a:cxn>
              <a:cxn ang="0">
                <a:pos x="connsiteX1-3" y="connsiteY1-4"/>
              </a:cxn>
              <a:cxn ang="0">
                <a:pos x="connsiteX2-5" y="connsiteY2-6"/>
              </a:cxn>
            </a:cxnLst>
            <a:rect l="l" t="t" r="r" b="b"/>
            <a:pathLst>
              <a:path w="12230" h="4464">
                <a:moveTo>
                  <a:pt x="0" y="469"/>
                </a:moveTo>
                <a:lnTo>
                  <a:pt x="8549" y="0"/>
                </a:lnTo>
                <a:cubicBezTo>
                  <a:pt x="10519" y="916"/>
                  <a:pt x="10260" y="3548"/>
                  <a:pt x="12230" y="4464"/>
                </a:cubicBezTo>
              </a:path>
            </a:pathLst>
          </a:custGeom>
          <a:noFill/>
          <a:ln w="9525" cap="flat" cmpd="sng" algn="ctr">
            <a:solidFill>
              <a:srgbClr val="F84949">
                <a:lumMod val="60000"/>
                <a:lumOff val="40000"/>
              </a:srgbClr>
            </a:solidFill>
            <a:prstDash val="solid"/>
            <a:miter lim="800000"/>
          </a:ln>
          <a:effectLst/>
        </p:spPr>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2" name="任意多边形 21"/>
          <p:cNvSpPr/>
          <p:nvPr>
            <p:custDataLst>
              <p:tags r:id="rId5"/>
            </p:custDataLst>
          </p:nvPr>
        </p:nvSpPr>
        <p:spPr>
          <a:xfrm>
            <a:off x="4250358" y="1772084"/>
            <a:ext cx="1361408" cy="631064"/>
          </a:xfrm>
          <a:custGeom>
            <a:avLst/>
            <a:gdLst>
              <a:gd name="connsiteX0" fmla="*/ 0 w 1790"/>
              <a:gd name="connsiteY0" fmla="*/ 0 h 193"/>
              <a:gd name="connsiteX1" fmla="*/ 1096 w 1790"/>
              <a:gd name="connsiteY1" fmla="*/ 11 h 193"/>
              <a:gd name="connsiteX2" fmla="*/ 1790 w 1790"/>
              <a:gd name="connsiteY2" fmla="*/ 193 h 193"/>
              <a:gd name="connsiteX0-1" fmla="*/ 0 w 10000"/>
              <a:gd name="connsiteY0-2" fmla="*/ 29 h 10029"/>
              <a:gd name="connsiteX1-3" fmla="*/ 5658 w 10000"/>
              <a:gd name="connsiteY1-4" fmla="*/ 0 h 10029"/>
              <a:gd name="connsiteX2-5" fmla="*/ 10000 w 10000"/>
              <a:gd name="connsiteY2-6" fmla="*/ 10029 h 10029"/>
            </a:gdLst>
            <a:ahLst/>
            <a:cxnLst>
              <a:cxn ang="0">
                <a:pos x="connsiteX0-1" y="connsiteY0-2"/>
              </a:cxn>
              <a:cxn ang="0">
                <a:pos x="connsiteX1-3" y="connsiteY1-4"/>
              </a:cxn>
              <a:cxn ang="0">
                <a:pos x="connsiteX2-5" y="connsiteY2-6"/>
              </a:cxn>
            </a:cxnLst>
            <a:rect l="l" t="t" r="r" b="b"/>
            <a:pathLst>
              <a:path w="10000" h="10029">
                <a:moveTo>
                  <a:pt x="0" y="29"/>
                </a:moveTo>
                <a:lnTo>
                  <a:pt x="5658" y="0"/>
                </a:lnTo>
                <a:cubicBezTo>
                  <a:pt x="6950" y="3143"/>
                  <a:pt x="8708" y="6886"/>
                  <a:pt x="10000" y="10029"/>
                </a:cubicBezTo>
              </a:path>
            </a:pathLst>
          </a:custGeom>
          <a:noFill/>
          <a:ln w="9525" cap="flat" cmpd="sng" algn="ctr">
            <a:solidFill>
              <a:srgbClr val="376FFF">
                <a:lumMod val="60000"/>
                <a:lumOff val="40000"/>
              </a:srgbClr>
            </a:solidFill>
            <a:prstDash val="solid"/>
            <a:miter lim="800000"/>
          </a:ln>
          <a:effectLst/>
        </p:spPr>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任意多边形 13"/>
          <p:cNvSpPr/>
          <p:nvPr>
            <p:custDataLst>
              <p:tags r:id="rId6"/>
            </p:custDataLst>
          </p:nvPr>
        </p:nvSpPr>
        <p:spPr>
          <a:xfrm flipH="1">
            <a:off x="7087242" y="1774197"/>
            <a:ext cx="689154" cy="766782"/>
          </a:xfrm>
          <a:custGeom>
            <a:avLst/>
            <a:gdLst>
              <a:gd name="connsiteX0" fmla="*/ 0 w 1305"/>
              <a:gd name="connsiteY0" fmla="*/ 0 h 450"/>
              <a:gd name="connsiteX1" fmla="*/ 870 w 1305"/>
              <a:gd name="connsiteY1" fmla="*/ 15 h 450"/>
              <a:gd name="connsiteX2" fmla="*/ 1305 w 1305"/>
              <a:gd name="connsiteY2" fmla="*/ 450 h 450"/>
              <a:gd name="connsiteX0-1" fmla="*/ 0 w 10000"/>
              <a:gd name="connsiteY0-2" fmla="*/ 0 h 10000"/>
              <a:gd name="connsiteX1-3" fmla="*/ 6576 w 10000"/>
              <a:gd name="connsiteY1-4" fmla="*/ 5 h 10000"/>
              <a:gd name="connsiteX2-5" fmla="*/ 10000 w 10000"/>
              <a:gd name="connsiteY2-6" fmla="*/ 10000 h 10000"/>
            </a:gdLst>
            <a:ahLst/>
            <a:cxnLst>
              <a:cxn ang="0">
                <a:pos x="connsiteX0-1" y="connsiteY0-2"/>
              </a:cxn>
              <a:cxn ang="0">
                <a:pos x="connsiteX1-3" y="connsiteY1-4"/>
              </a:cxn>
              <a:cxn ang="0">
                <a:pos x="connsiteX2-5" y="connsiteY2-6"/>
              </a:cxn>
            </a:cxnLst>
            <a:rect l="l" t="t" r="r" b="b"/>
            <a:pathLst>
              <a:path w="10000" h="10000">
                <a:moveTo>
                  <a:pt x="0" y="0"/>
                </a:moveTo>
                <a:lnTo>
                  <a:pt x="6576" y="5"/>
                </a:lnTo>
                <a:cubicBezTo>
                  <a:pt x="7687" y="3227"/>
                  <a:pt x="8889" y="6778"/>
                  <a:pt x="10000" y="10000"/>
                </a:cubicBezTo>
              </a:path>
            </a:pathLst>
          </a:custGeom>
          <a:noFill/>
          <a:ln w="9525" cap="flat" cmpd="sng" algn="ctr">
            <a:solidFill>
              <a:srgbClr val="17D594">
                <a:lumMod val="60000"/>
                <a:lumOff val="40000"/>
              </a:srgbClr>
            </a:solidFill>
            <a:prstDash val="solid"/>
            <a:miter lim="800000"/>
          </a:ln>
          <a:effectLst/>
        </p:spPr>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0" name="矩形 19"/>
          <p:cNvSpPr/>
          <p:nvPr>
            <p:custDataLst>
              <p:tags r:id="rId7"/>
            </p:custDataLst>
          </p:nvPr>
        </p:nvSpPr>
        <p:spPr>
          <a:xfrm>
            <a:off x="8145780" y="4418330"/>
            <a:ext cx="2842895" cy="629920"/>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rgbClr val="FF7429"/>
                </a:solidFill>
                <a:latin typeface="微软雅黑" panose="020B0503020204020204" charset="-122"/>
                <a:cs typeface="微软雅黑" panose="020B0503020204020204" charset="-122"/>
                <a:sym typeface="微软雅黑" panose="020B0503020204020204" charset="-122"/>
              </a:rPr>
              <a:t>（</a:t>
            </a:r>
            <a:r>
              <a:rPr lang="en-US" altLang="zh-CN" sz="1600" b="1">
                <a:solidFill>
                  <a:srgbClr val="FF7429"/>
                </a:solidFill>
                <a:latin typeface="微软雅黑" panose="020B0503020204020204" charset="-122"/>
                <a:cs typeface="微软雅黑" panose="020B0503020204020204" charset="-122"/>
                <a:sym typeface="微软雅黑" panose="020B0503020204020204" charset="-122"/>
              </a:rPr>
              <a:t>4</a:t>
            </a:r>
            <a:r>
              <a:rPr lang="zh-CN" altLang="en-US" sz="1600" b="1">
                <a:solidFill>
                  <a:srgbClr val="FF7429"/>
                </a:solidFill>
                <a:latin typeface="微软雅黑" panose="020B0503020204020204" charset="-122"/>
                <a:cs typeface="微软雅黑" panose="020B0503020204020204" charset="-122"/>
                <a:sym typeface="微软雅黑" panose="020B0503020204020204" charset="-122"/>
              </a:rPr>
              <a:t>）用复制粘贴的方式在画布中绘制其他</a:t>
            </a:r>
            <a:r>
              <a:rPr lang="en-US" altLang="zh-CN" sz="1600" b="1">
                <a:solidFill>
                  <a:srgbClr val="FF7429"/>
                </a:solidFill>
                <a:latin typeface="微软雅黑" panose="020B0503020204020204" charset="-122"/>
                <a:cs typeface="微软雅黑" panose="020B0503020204020204" charset="-122"/>
                <a:sym typeface="微软雅黑" panose="020B0503020204020204" charset="-122"/>
              </a:rPr>
              <a:t>“PC”</a:t>
            </a:r>
            <a:r>
              <a:rPr lang="zh-CN" altLang="en-US" sz="1600" b="1">
                <a:solidFill>
                  <a:srgbClr val="FF7429"/>
                </a:solidFill>
                <a:latin typeface="微软雅黑" panose="020B0503020204020204" charset="-122"/>
                <a:cs typeface="微软雅黑" panose="020B0503020204020204" charset="-122"/>
                <a:sym typeface="微软雅黑" panose="020B0503020204020204" charset="-122"/>
              </a:rPr>
              <a:t>图形。</a:t>
            </a:r>
            <a:endParaRPr lang="zh-CN" altLang="en-US" sz="1600" b="1">
              <a:solidFill>
                <a:srgbClr val="FF7429"/>
              </a:solidFill>
              <a:latin typeface="微软雅黑" panose="020B0503020204020204" charset="-122"/>
              <a:cs typeface="微软雅黑" panose="020B0503020204020204" charset="-122"/>
              <a:sym typeface="微软雅黑" panose="020B0503020204020204" charset="-122"/>
            </a:endParaRPr>
          </a:p>
        </p:txBody>
      </p:sp>
      <p:sp>
        <p:nvSpPr>
          <p:cNvPr id="27" name="矩形 26"/>
          <p:cNvSpPr/>
          <p:nvPr>
            <p:custDataLst>
              <p:tags r:id="rId8"/>
            </p:custDataLst>
          </p:nvPr>
        </p:nvSpPr>
        <p:spPr>
          <a:xfrm>
            <a:off x="8134985" y="1359535"/>
            <a:ext cx="3148330" cy="840740"/>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2</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）选择</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设计</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菜单，在工具栏</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页面设置</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中设置纸张方向为</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横向</a:t>
            </a:r>
            <a:r>
              <a:rPr lang="en-US" altLang="zh-CN" sz="1600" b="1">
                <a:solidFill>
                  <a:srgbClr val="17D594"/>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17D594"/>
                </a:solidFill>
                <a:latin typeface="微软雅黑" panose="020B0503020204020204" charset="-122"/>
                <a:cs typeface="微软雅黑" panose="020B0503020204020204" charset="-122"/>
                <a:sym typeface="微软雅黑" panose="020B0503020204020204" charset="-122"/>
              </a:rPr>
              <a:t>。</a:t>
            </a:r>
            <a:endParaRPr lang="zh-CN" altLang="en-US" sz="1600" b="1">
              <a:solidFill>
                <a:srgbClr val="17D594"/>
              </a:solidFill>
              <a:latin typeface="微软雅黑" panose="020B0503020204020204" charset="-122"/>
              <a:cs typeface="微软雅黑" panose="020B0503020204020204" charset="-122"/>
              <a:sym typeface="微软雅黑" panose="020B0503020204020204" charset="-122"/>
            </a:endParaRPr>
          </a:p>
        </p:txBody>
      </p:sp>
      <p:sp>
        <p:nvSpPr>
          <p:cNvPr id="31" name="矩形 30"/>
          <p:cNvSpPr/>
          <p:nvPr>
            <p:custDataLst>
              <p:tags r:id="rId9"/>
            </p:custDataLst>
          </p:nvPr>
        </p:nvSpPr>
        <p:spPr>
          <a:xfrm>
            <a:off x="8097520" y="2465070"/>
            <a:ext cx="3230880" cy="1550670"/>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rgbClr val="FFC000"/>
                </a:solidFill>
                <a:latin typeface="微软雅黑" panose="020B0503020204020204" charset="-122"/>
                <a:cs typeface="微软雅黑" panose="020B0503020204020204" charset="-122"/>
                <a:sym typeface="微软雅黑" panose="020B0503020204020204" charset="-122"/>
              </a:rPr>
              <a:t>（</a:t>
            </a:r>
            <a:r>
              <a:rPr lang="en-US" altLang="zh-CN" sz="1600" b="1">
                <a:solidFill>
                  <a:srgbClr val="FFC000"/>
                </a:solidFill>
                <a:latin typeface="微软雅黑" panose="020B0503020204020204" charset="-122"/>
                <a:cs typeface="微软雅黑" panose="020B0503020204020204" charset="-122"/>
                <a:sym typeface="微软雅黑" panose="020B0503020204020204" charset="-122"/>
              </a:rPr>
              <a:t>3</a:t>
            </a:r>
            <a:r>
              <a:rPr lang="zh-CN" altLang="en-US" sz="1600" b="1">
                <a:solidFill>
                  <a:srgbClr val="FFC000"/>
                </a:solidFill>
                <a:latin typeface="微软雅黑" panose="020B0503020204020204" charset="-122"/>
                <a:cs typeface="微软雅黑" panose="020B0503020204020204" charset="-122"/>
                <a:sym typeface="微软雅黑" panose="020B0503020204020204" charset="-122"/>
              </a:rPr>
              <a:t>）在左边的形状组件库中选择</a:t>
            </a:r>
            <a:r>
              <a:rPr lang="en-US" altLang="zh-CN" sz="1600" b="1">
                <a:solidFill>
                  <a:srgbClr val="FFC000"/>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FFC000"/>
                </a:solidFill>
                <a:latin typeface="微软雅黑" panose="020B0503020204020204" charset="-122"/>
                <a:cs typeface="微软雅黑" panose="020B0503020204020204" charset="-122"/>
                <a:sym typeface="微软雅黑" panose="020B0503020204020204" charset="-122"/>
              </a:rPr>
              <a:t>计算机和显示器</a:t>
            </a:r>
            <a:r>
              <a:rPr lang="en-US" altLang="zh-CN" sz="1600" b="1">
                <a:solidFill>
                  <a:srgbClr val="FFC000"/>
                </a:solidFill>
                <a:latin typeface="微软雅黑" panose="020B0503020204020204" charset="-122"/>
                <a:cs typeface="微软雅黑" panose="020B0503020204020204" charset="-122"/>
                <a:sym typeface="微软雅黑" panose="020B0503020204020204" charset="-122"/>
              </a:rPr>
              <a:t> -3D”</a:t>
            </a:r>
            <a:r>
              <a:rPr lang="zh-CN" altLang="en-US" sz="1600" b="1">
                <a:solidFill>
                  <a:srgbClr val="FFC000"/>
                </a:solidFill>
                <a:latin typeface="微软雅黑" panose="020B0503020204020204" charset="-122"/>
                <a:cs typeface="微软雅黑" panose="020B0503020204020204" charset="-122"/>
                <a:sym typeface="微软雅黑" panose="020B0503020204020204" charset="-122"/>
              </a:rPr>
              <a:t>选项，在其中的列表中选择</a:t>
            </a:r>
            <a:r>
              <a:rPr lang="en-US" altLang="zh-CN" sz="1600" b="1">
                <a:solidFill>
                  <a:srgbClr val="FFC000"/>
                </a:solidFill>
                <a:latin typeface="微软雅黑" panose="020B0503020204020204" charset="-122"/>
                <a:cs typeface="微软雅黑" panose="020B0503020204020204" charset="-122"/>
                <a:sym typeface="微软雅黑" panose="020B0503020204020204" charset="-122"/>
              </a:rPr>
              <a:t>“PC”</a:t>
            </a:r>
            <a:r>
              <a:rPr lang="zh-CN" altLang="en-US" sz="1600" b="1">
                <a:solidFill>
                  <a:srgbClr val="FFC000"/>
                </a:solidFill>
                <a:latin typeface="微软雅黑" panose="020B0503020204020204" charset="-122"/>
                <a:cs typeface="微软雅黑" panose="020B0503020204020204" charset="-122"/>
                <a:sym typeface="微软雅黑" panose="020B0503020204020204" charset="-122"/>
              </a:rPr>
              <a:t>图件，并将其拖到画布中的相应位置，调整图形大小，输入标注并且调整标注的位置。</a:t>
            </a:r>
            <a:endParaRPr lang="zh-CN" altLang="en-US" sz="1600" b="1">
              <a:solidFill>
                <a:srgbClr val="FFC000"/>
              </a:solidFill>
              <a:latin typeface="微软雅黑" panose="020B0503020204020204" charset="-122"/>
              <a:cs typeface="微软雅黑" panose="020B0503020204020204" charset="-122"/>
              <a:sym typeface="微软雅黑" panose="020B0503020204020204" charset="-122"/>
            </a:endParaRPr>
          </a:p>
        </p:txBody>
      </p:sp>
      <p:sp>
        <p:nvSpPr>
          <p:cNvPr id="33" name="矩形 32"/>
          <p:cNvSpPr/>
          <p:nvPr>
            <p:custDataLst>
              <p:tags r:id="rId10"/>
            </p:custDataLst>
          </p:nvPr>
        </p:nvSpPr>
        <p:spPr>
          <a:xfrm>
            <a:off x="795020" y="4418330"/>
            <a:ext cx="3187065" cy="1550035"/>
          </a:xfrm>
          <a:prstGeom prst="rect">
            <a:avLst/>
          </a:prstGeom>
          <a:noFill/>
        </p:spPr>
        <p:txBody>
          <a:bodyPr wrap="square" lIns="0" tIns="0" rIns="0" bIns="0" rtlCol="0" anchor="b" anchorCtr="0">
            <a:noAutofit/>
          </a:bodyPr>
          <a:lstStyle/>
          <a:p>
            <a:pPr algn="l">
              <a:spcBef>
                <a:spcPct val="0"/>
              </a:spcBef>
              <a:spcAft>
                <a:spcPct val="0"/>
              </a:spcAft>
            </a:pP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5</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）在左边的形状组件库中选择</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机架式服务器</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 - 3D”</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选项，在其中的列表中选择</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文件服务器</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图件，并将其拖到画布中的相应位置，调整图形大小，输入标注</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工作组服务器</a:t>
            </a:r>
            <a:r>
              <a:rPr lang="en-US" altLang="zh-CN" sz="1600" b="1">
                <a:solidFill>
                  <a:srgbClr val="F84949"/>
                </a:solidFill>
                <a:latin typeface="微软雅黑" panose="020B0503020204020204" charset="-122"/>
                <a:cs typeface="微软雅黑" panose="020B0503020204020204" charset="-122"/>
                <a:sym typeface="微软雅黑" panose="020B0503020204020204" charset="-122"/>
              </a:rPr>
              <a:t>”</a:t>
            </a:r>
            <a:r>
              <a:rPr lang="zh-CN" altLang="en-US" sz="1600" b="1">
                <a:solidFill>
                  <a:srgbClr val="F84949"/>
                </a:solidFill>
                <a:latin typeface="微软雅黑" panose="020B0503020204020204" charset="-122"/>
                <a:cs typeface="微软雅黑" panose="020B0503020204020204" charset="-122"/>
                <a:sym typeface="微软雅黑" panose="020B0503020204020204" charset="-122"/>
              </a:rPr>
              <a:t>并调整标注位置。</a:t>
            </a:r>
            <a:endParaRPr lang="zh-CN" altLang="en-US" sz="1600" b="1">
              <a:solidFill>
                <a:srgbClr val="F84949"/>
              </a:solidFill>
              <a:latin typeface="微软雅黑" panose="020B0503020204020204" charset="-122"/>
              <a:cs typeface="微软雅黑" panose="020B0503020204020204" charset="-122"/>
              <a:sym typeface="微软雅黑" panose="020B0503020204020204" charset="-122"/>
            </a:endParaRPr>
          </a:p>
        </p:txBody>
      </p:sp>
      <p:sp>
        <p:nvSpPr>
          <p:cNvPr id="47" name="矩形 46"/>
          <p:cNvSpPr/>
          <p:nvPr>
            <p:custDataLst>
              <p:tags r:id="rId11"/>
            </p:custDataLst>
          </p:nvPr>
        </p:nvSpPr>
        <p:spPr>
          <a:xfrm>
            <a:off x="795020" y="1570355"/>
            <a:ext cx="3023235" cy="629920"/>
          </a:xfrm>
          <a:prstGeom prst="rect">
            <a:avLst/>
          </a:prstGeom>
          <a:noFill/>
        </p:spPr>
        <p:txBody>
          <a:bodyPr wrap="square" lIns="0" tIns="0" rIns="0" bIns="0" rtlCol="0" anchor="b" anchorCtr="0">
            <a:noAutofit/>
          </a:bodyPr>
          <a:lstStyle/>
          <a:p>
            <a:pPr algn="l">
              <a:spcBef>
                <a:spcPct val="0"/>
              </a:spcBef>
              <a:spcAft>
                <a:spcPct val="0"/>
              </a:spcAft>
            </a:pPr>
            <a:r>
              <a:rPr lang="zh-CN" altLang="en-US"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a:t>
            </a:r>
            <a:r>
              <a:rPr lang="en-US" altLang="zh-CN"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1</a:t>
            </a:r>
            <a:r>
              <a:rPr lang="zh-CN" altLang="en-US"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）运行</a:t>
            </a:r>
            <a:r>
              <a:rPr lang="en-US" altLang="zh-CN"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 Visio </a:t>
            </a:r>
            <a:r>
              <a:rPr lang="zh-CN" altLang="en-US"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软件，用</a:t>
            </a:r>
            <a:r>
              <a:rPr lang="en-US" altLang="zh-CN"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a:t>
            </a:r>
            <a:r>
              <a:rPr lang="zh-CN" altLang="en-US"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详细网络图</a:t>
            </a:r>
            <a:r>
              <a:rPr lang="en-US" altLang="zh-CN"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 -3D”</a:t>
            </a:r>
            <a:r>
              <a:rPr lang="zh-CN" altLang="en-US"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rPr>
              <a:t>模板新建绘图文档。</a:t>
            </a:r>
            <a:endParaRPr lang="zh-CN" altLang="en-US" sz="1600" b="1">
              <a:gradFill>
                <a:gsLst>
                  <a:gs pos="0">
                    <a:srgbClr val="376FFF">
                      <a:lumMod val="80000"/>
                      <a:lumOff val="20000"/>
                    </a:srgbClr>
                  </a:gs>
                  <a:gs pos="100000">
                    <a:srgbClr val="376FFF">
                      <a:lumMod val="80000"/>
                      <a:lumOff val="20000"/>
                    </a:srgbClr>
                  </a:gs>
                </a:gsLst>
                <a:lin ang="5400000" scaled="0"/>
              </a:gradFill>
              <a:latin typeface="微软雅黑" panose="020B0503020204020204" charset="-122"/>
              <a:cs typeface="微软雅黑" panose="020B0503020204020204" charset="-122"/>
              <a:sym typeface="微软雅黑" panose="020B0503020204020204" charset="-122"/>
            </a:endParaRPr>
          </a:p>
        </p:txBody>
      </p:sp>
      <p:sp>
        <p:nvSpPr>
          <p:cNvPr id="49" name="椭圆 48"/>
          <p:cNvSpPr/>
          <p:nvPr>
            <p:custDataLst>
              <p:tags r:id="rId12"/>
            </p:custDataLst>
          </p:nvPr>
        </p:nvSpPr>
        <p:spPr>
          <a:xfrm>
            <a:off x="4011135" y="1723500"/>
            <a:ext cx="124629" cy="124629"/>
          </a:xfrm>
          <a:prstGeom prst="ellipse">
            <a:avLst/>
          </a:prstGeom>
          <a:gradFill>
            <a:gsLst>
              <a:gs pos="0">
                <a:srgbClr val="376FFF">
                  <a:lumMod val="75000"/>
                  <a:lumOff val="25000"/>
                </a:srgbClr>
              </a:gs>
              <a:gs pos="100000">
                <a:srgbClr val="376FFF">
                  <a:lumMod val="85000"/>
                  <a:lumOff val="15000"/>
                </a:srgbClr>
              </a:gs>
            </a:gsLst>
            <a:lin ang="2700000" scaled="0"/>
          </a:gradFill>
          <a:ln w="317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50" name="椭圆 49"/>
          <p:cNvSpPr/>
          <p:nvPr>
            <p:custDataLst>
              <p:tags r:id="rId13"/>
            </p:custDataLst>
          </p:nvPr>
        </p:nvSpPr>
        <p:spPr>
          <a:xfrm>
            <a:off x="4005854" y="4572003"/>
            <a:ext cx="124629" cy="124629"/>
          </a:xfrm>
          <a:prstGeom prst="ellipse">
            <a:avLst/>
          </a:prstGeom>
          <a:gradFill>
            <a:gsLst>
              <a:gs pos="100000">
                <a:srgbClr val="F84949"/>
              </a:gs>
              <a:gs pos="0">
                <a:srgbClr val="F84949">
                  <a:lumMod val="85000"/>
                  <a:lumOff val="15000"/>
                </a:srgbClr>
              </a:gs>
            </a:gsLst>
            <a:lin ang="2700000" scaled="0"/>
          </a:gradFill>
          <a:ln w="19050" cap="flat" cmpd="sng" algn="ctr">
            <a:noFill/>
            <a:prstDash val="solid"/>
            <a:miter lim="800000"/>
          </a:ln>
          <a:effectLst/>
        </p:spPr>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000000"/>
              </a:solidFill>
              <a:latin typeface="Arial" panose="020B0604020202020204" pitchFamily="34" charset="0"/>
              <a:ea typeface="微软雅黑" panose="020B0503020204020204" charset="-122"/>
              <a:cs typeface="微软雅黑" panose="020B0503020204020204" charset="-122"/>
              <a:sym typeface="微软雅黑" panose="020B0503020204020204" charset="-122"/>
            </a:endParaRPr>
          </a:p>
        </p:txBody>
      </p:sp>
      <p:sp>
        <p:nvSpPr>
          <p:cNvPr id="53" name="矩形 52"/>
          <p:cNvSpPr/>
          <p:nvPr>
            <p:custDataLst>
              <p:tags r:id="rId14"/>
            </p:custDataLst>
          </p:nvPr>
        </p:nvSpPr>
        <p:spPr>
          <a:xfrm>
            <a:off x="795020" y="2995295"/>
            <a:ext cx="3023235" cy="767715"/>
          </a:xfrm>
          <a:prstGeom prst="rect">
            <a:avLst/>
          </a:prstGeom>
          <a:noFill/>
        </p:spPr>
        <p:txBody>
          <a:bodyPr wrap="square" lIns="0" tIns="0" rIns="0" bIns="0" rtlCol="0" anchor="b" anchorCtr="0">
            <a:noAutofit/>
          </a:bodyPr>
          <a:lstStyle/>
          <a:p>
            <a:pPr algn="l">
              <a:spcBef>
                <a:spcPct val="0"/>
              </a:spcBef>
              <a:spcAft>
                <a:spcPct val="0"/>
              </a:spcAft>
            </a:pPr>
            <a:r>
              <a:rPr lang="zh-CN" altLang="en-US" sz="1600" b="1">
                <a:solidFill>
                  <a:srgbClr val="8830FE"/>
                </a:solidFill>
                <a:latin typeface="微软雅黑" panose="020B0503020204020204" charset="-122"/>
                <a:cs typeface="微软雅黑" panose="020B0503020204020204" charset="-122"/>
                <a:sym typeface="微软雅黑" panose="020B0503020204020204" charset="-122"/>
              </a:rPr>
              <a:t>（</a:t>
            </a:r>
            <a:r>
              <a:rPr lang="en-US" altLang="zh-CN" sz="1600" b="1">
                <a:solidFill>
                  <a:srgbClr val="8830FE"/>
                </a:solidFill>
                <a:latin typeface="微软雅黑" panose="020B0503020204020204" charset="-122"/>
                <a:cs typeface="微软雅黑" panose="020B0503020204020204" charset="-122"/>
                <a:sym typeface="微软雅黑" panose="020B0503020204020204" charset="-122"/>
              </a:rPr>
              <a:t>6</a:t>
            </a:r>
            <a:r>
              <a:rPr lang="zh-CN" altLang="en-US" sz="1600" b="1">
                <a:solidFill>
                  <a:srgbClr val="8830FE"/>
                </a:solidFill>
                <a:latin typeface="微软雅黑" panose="020B0503020204020204" charset="-122"/>
                <a:cs typeface="微软雅黑" panose="020B0503020204020204" charset="-122"/>
                <a:sym typeface="微软雅黑" panose="020B0503020204020204" charset="-122"/>
              </a:rPr>
              <a:t>）用插入图片的方式放置交换机。用插入文本的方式添加交换机名字。</a:t>
            </a:r>
            <a:endParaRPr lang="zh-CN" altLang="en-US" sz="1600" b="1">
              <a:solidFill>
                <a:srgbClr val="8830FE"/>
              </a:solidFill>
              <a:latin typeface="微软雅黑" panose="020B0503020204020204" charset="-122"/>
              <a:cs typeface="微软雅黑" panose="020B0503020204020204" charset="-122"/>
              <a:sym typeface="微软雅黑" panose="020B0503020204020204" charset="-122"/>
            </a:endParaRPr>
          </a:p>
        </p:txBody>
      </p:sp>
      <p:sp>
        <p:nvSpPr>
          <p:cNvPr id="54" name="椭圆 53"/>
          <p:cNvSpPr/>
          <p:nvPr>
            <p:custDataLst>
              <p:tags r:id="rId15"/>
            </p:custDataLst>
          </p:nvPr>
        </p:nvSpPr>
        <p:spPr>
          <a:xfrm>
            <a:off x="4005854" y="3148808"/>
            <a:ext cx="124629" cy="124629"/>
          </a:xfrm>
          <a:prstGeom prst="ellipse">
            <a:avLst/>
          </a:prstGeom>
          <a:gradFill>
            <a:gsLst>
              <a:gs pos="100000">
                <a:srgbClr val="8830FE"/>
              </a:gs>
              <a:gs pos="0">
                <a:srgbClr val="8830FE">
                  <a:lumMod val="85000"/>
                  <a:lumOff val="15000"/>
                </a:srgbClr>
              </a:gs>
            </a:gsLst>
            <a:lin ang="2700000" scaled="0"/>
          </a:gradFill>
          <a:ln w="19050" cap="flat" cmpd="sng" algn="ctr">
            <a:noFill/>
            <a:prstDash val="solid"/>
            <a:miter lim="800000"/>
          </a:ln>
          <a:effectLst/>
        </p:spPr>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000000"/>
              </a:solidFill>
              <a:latin typeface="Arial" panose="020B0604020202020204" pitchFamily="34" charset="0"/>
              <a:ea typeface="微软雅黑" panose="020B0503020204020204" charset="-122"/>
              <a:cs typeface="微软雅黑" panose="020B0503020204020204" charset="-122"/>
              <a:sym typeface="微软雅黑" panose="020B0503020204020204" charset="-122"/>
            </a:endParaRPr>
          </a:p>
        </p:txBody>
      </p:sp>
      <p:sp>
        <p:nvSpPr>
          <p:cNvPr id="55" name="椭圆 54"/>
          <p:cNvSpPr/>
          <p:nvPr>
            <p:custDataLst>
              <p:tags r:id="rId16"/>
            </p:custDataLst>
          </p:nvPr>
        </p:nvSpPr>
        <p:spPr>
          <a:xfrm>
            <a:off x="4463177" y="2464935"/>
            <a:ext cx="1391509" cy="1391509"/>
          </a:xfrm>
          <a:prstGeom prst="ellipse">
            <a:avLst/>
          </a:prstGeom>
          <a:gradFill>
            <a:gsLst>
              <a:gs pos="100000">
                <a:srgbClr val="8830FE">
                  <a:lumMod val="80000"/>
                  <a:lumOff val="20000"/>
                </a:srgbClr>
              </a:gs>
              <a:gs pos="0">
                <a:srgbClr val="8830FE"/>
              </a:gs>
            </a:gsLst>
            <a:lin ang="10800000" scaled="0"/>
          </a:gradFill>
          <a:ln w="44450" cap="flat" cmpd="sng" algn="ctr">
            <a:solidFill>
              <a:srgbClr val="FFFFFF">
                <a:lumMod val="10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56" name="椭圆 55"/>
          <p:cNvSpPr/>
          <p:nvPr>
            <p:custDataLst>
              <p:tags r:id="rId17"/>
            </p:custDataLst>
          </p:nvPr>
        </p:nvSpPr>
        <p:spPr>
          <a:xfrm>
            <a:off x="4463177" y="3415492"/>
            <a:ext cx="1391509" cy="1391509"/>
          </a:xfrm>
          <a:prstGeom prst="ellipse">
            <a:avLst/>
          </a:prstGeom>
          <a:gradFill>
            <a:gsLst>
              <a:gs pos="100000">
                <a:srgbClr val="F84949">
                  <a:lumMod val="80000"/>
                  <a:lumOff val="20000"/>
                </a:srgbClr>
              </a:gs>
              <a:gs pos="0">
                <a:srgbClr val="F84949"/>
              </a:gs>
            </a:gsLst>
            <a:lin ang="10800000" scaled="0"/>
          </a:gradFill>
          <a:ln w="44450" cap="flat" cmpd="sng" algn="ctr">
            <a:solidFill>
              <a:srgbClr val="FFFFFF">
                <a:lumMod val="10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57" name="椭圆 56"/>
          <p:cNvSpPr/>
          <p:nvPr>
            <p:custDataLst>
              <p:tags r:id="rId18"/>
            </p:custDataLst>
          </p:nvPr>
        </p:nvSpPr>
        <p:spPr>
          <a:xfrm>
            <a:off x="5286465" y="3890770"/>
            <a:ext cx="1391509" cy="1391509"/>
          </a:xfrm>
          <a:prstGeom prst="ellipse">
            <a:avLst/>
          </a:prstGeom>
          <a:gradFill>
            <a:gsLst>
              <a:gs pos="100000">
                <a:srgbClr val="FF7429">
                  <a:lumMod val="80000"/>
                  <a:lumOff val="20000"/>
                </a:srgbClr>
              </a:gs>
              <a:gs pos="0">
                <a:srgbClr val="FF7429"/>
              </a:gs>
            </a:gsLst>
            <a:lin ang="10800000" scaled="0"/>
          </a:gradFill>
          <a:ln w="44450" cap="flat" cmpd="sng" algn="ctr">
            <a:solidFill>
              <a:srgbClr val="FFFFFF">
                <a:lumMod val="10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58" name="椭圆 57"/>
          <p:cNvSpPr/>
          <p:nvPr>
            <p:custDataLst>
              <p:tags r:id="rId19"/>
            </p:custDataLst>
          </p:nvPr>
        </p:nvSpPr>
        <p:spPr>
          <a:xfrm>
            <a:off x="6109752" y="3415492"/>
            <a:ext cx="1391509" cy="1391509"/>
          </a:xfrm>
          <a:prstGeom prst="ellipse">
            <a:avLst/>
          </a:prstGeom>
          <a:gradFill>
            <a:gsLst>
              <a:gs pos="0">
                <a:srgbClr val="FFC000"/>
              </a:gs>
              <a:gs pos="100000">
                <a:srgbClr val="FFC000">
                  <a:lumMod val="80000"/>
                  <a:lumOff val="20000"/>
                </a:srgbClr>
              </a:gs>
            </a:gsLst>
            <a:lin ang="10800000" scaled="0"/>
          </a:gradFill>
          <a:ln w="44450" cap="flat" cmpd="sng" algn="ctr">
            <a:solidFill>
              <a:srgbClr val="FFFFFF">
                <a:lumMod val="10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59" name="椭圆 58"/>
          <p:cNvSpPr/>
          <p:nvPr>
            <p:custDataLst>
              <p:tags r:id="rId20"/>
            </p:custDataLst>
          </p:nvPr>
        </p:nvSpPr>
        <p:spPr>
          <a:xfrm>
            <a:off x="6109752" y="2464935"/>
            <a:ext cx="1391509" cy="1391509"/>
          </a:xfrm>
          <a:prstGeom prst="ellipse">
            <a:avLst/>
          </a:prstGeom>
          <a:gradFill>
            <a:gsLst>
              <a:gs pos="100000">
                <a:srgbClr val="17D594">
                  <a:lumMod val="80000"/>
                  <a:lumOff val="20000"/>
                </a:srgbClr>
              </a:gs>
              <a:gs pos="0">
                <a:srgbClr val="17D594"/>
              </a:gs>
            </a:gsLst>
            <a:lin ang="10800000" scaled="0"/>
          </a:gradFill>
          <a:ln w="44450" cap="flat" cmpd="sng" algn="ctr">
            <a:solidFill>
              <a:srgbClr val="FFFFFF">
                <a:lumMod val="10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60" name="任意多边形 59"/>
          <p:cNvSpPr/>
          <p:nvPr>
            <p:custDataLst>
              <p:tags r:id="rId21"/>
            </p:custDataLst>
          </p:nvPr>
        </p:nvSpPr>
        <p:spPr>
          <a:xfrm>
            <a:off x="5316038" y="1989657"/>
            <a:ext cx="1361408" cy="139150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78" h="2635">
                <a:moveTo>
                  <a:pt x="1261" y="0"/>
                </a:moveTo>
                <a:cubicBezTo>
                  <a:pt x="1988" y="0"/>
                  <a:pt x="2578" y="590"/>
                  <a:pt x="2578" y="1318"/>
                </a:cubicBezTo>
                <a:cubicBezTo>
                  <a:pt x="2578" y="2045"/>
                  <a:pt x="1988" y="2635"/>
                  <a:pt x="1261" y="2635"/>
                </a:cubicBezTo>
                <a:cubicBezTo>
                  <a:pt x="1158" y="2635"/>
                  <a:pt x="1059" y="2623"/>
                  <a:pt x="963" y="2601"/>
                </a:cubicBezTo>
                <a:lnTo>
                  <a:pt x="962" y="2601"/>
                </a:lnTo>
                <a:lnTo>
                  <a:pt x="969" y="2578"/>
                </a:lnTo>
                <a:cubicBezTo>
                  <a:pt x="1002" y="2464"/>
                  <a:pt x="1019" y="2343"/>
                  <a:pt x="1019" y="2218"/>
                </a:cubicBezTo>
                <a:cubicBezTo>
                  <a:pt x="1019" y="1604"/>
                  <a:pt x="599" y="1088"/>
                  <a:pt x="31" y="941"/>
                </a:cubicBezTo>
                <a:lnTo>
                  <a:pt x="0" y="934"/>
                </a:lnTo>
                <a:lnTo>
                  <a:pt x="2" y="926"/>
                </a:lnTo>
                <a:cubicBezTo>
                  <a:pt x="169" y="389"/>
                  <a:pt x="670" y="0"/>
                  <a:pt x="1261" y="0"/>
                </a:cubicBezTo>
                <a:close/>
              </a:path>
            </a:pathLst>
          </a:custGeom>
          <a:gradFill>
            <a:gsLst>
              <a:gs pos="100000">
                <a:srgbClr val="376FFF">
                  <a:lumMod val="80000"/>
                  <a:lumOff val="20000"/>
                </a:srgbClr>
              </a:gs>
              <a:gs pos="0">
                <a:srgbClr val="376FFF"/>
              </a:gs>
            </a:gsLst>
            <a:lin ang="10800000" scaled="0"/>
          </a:gradFill>
          <a:ln w="44450" cap="flat" cmpd="sng" algn="ctr">
            <a:solidFill>
              <a:srgbClr val="FFFFFF">
                <a:lumMod val="10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62" name="椭圆 61"/>
          <p:cNvSpPr/>
          <p:nvPr>
            <p:custDataLst>
              <p:tags r:id="rId22"/>
            </p:custDataLst>
          </p:nvPr>
        </p:nvSpPr>
        <p:spPr>
          <a:xfrm flipH="1">
            <a:off x="7840822" y="1729837"/>
            <a:ext cx="124629" cy="124629"/>
          </a:xfrm>
          <a:prstGeom prst="ellipse">
            <a:avLst/>
          </a:prstGeom>
          <a:gradFill>
            <a:gsLst>
              <a:gs pos="100000">
                <a:srgbClr val="17D594">
                  <a:lumMod val="85000"/>
                  <a:lumOff val="15000"/>
                </a:srgbClr>
              </a:gs>
              <a:gs pos="0">
                <a:srgbClr val="17D594">
                  <a:lumMod val="75000"/>
                  <a:lumOff val="25000"/>
                </a:srgbClr>
              </a:gs>
            </a:gsLst>
            <a:lin ang="2700000" scaled="0"/>
          </a:gra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000000"/>
              </a:solidFill>
              <a:latin typeface="Arial" panose="020B0604020202020204" pitchFamily="34" charset="0"/>
              <a:ea typeface="微软雅黑" panose="020B0503020204020204" charset="-122"/>
              <a:cs typeface="微软雅黑" panose="020B0503020204020204" charset="-122"/>
              <a:sym typeface="微软雅黑" panose="020B0503020204020204" charset="-122"/>
            </a:endParaRPr>
          </a:p>
        </p:txBody>
      </p:sp>
      <p:pic>
        <p:nvPicPr>
          <p:cNvPr id="63" name="图片 12" descr="343439383331313b343532303032383bbfcdbba7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789401" y="4144252"/>
            <a:ext cx="209651" cy="209651"/>
          </a:xfrm>
          <a:prstGeom prst="rect">
            <a:avLst/>
          </a:prstGeom>
        </p:spPr>
      </p:pic>
      <p:sp>
        <p:nvSpPr>
          <p:cNvPr id="64" name="椭圆 63"/>
          <p:cNvSpPr/>
          <p:nvPr>
            <p:custDataLst>
              <p:tags r:id="rId26"/>
            </p:custDataLst>
          </p:nvPr>
        </p:nvSpPr>
        <p:spPr>
          <a:xfrm flipH="1">
            <a:off x="7840822" y="4578340"/>
            <a:ext cx="124629" cy="124629"/>
          </a:xfrm>
          <a:prstGeom prst="ellipse">
            <a:avLst/>
          </a:prstGeom>
          <a:gradFill>
            <a:gsLst>
              <a:gs pos="100000">
                <a:srgbClr val="FF7429">
                  <a:lumMod val="85000"/>
                  <a:lumOff val="15000"/>
                </a:srgbClr>
              </a:gs>
              <a:gs pos="0">
                <a:srgbClr val="FF7429">
                  <a:lumMod val="75000"/>
                  <a:lumOff val="25000"/>
                </a:srgbClr>
              </a:gs>
            </a:gsLst>
            <a:lin ang="2700000" scaled="0"/>
          </a:gradFill>
          <a:ln w="19050" cap="flat" cmpd="sng" algn="ctr">
            <a:noFill/>
            <a:prstDash val="solid"/>
            <a:miter lim="800000"/>
          </a:ln>
          <a:effectLst/>
        </p:spPr>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00000"/>
              </a:solidFill>
              <a:latin typeface="Arial" panose="020B0604020202020204" pitchFamily="34" charset="0"/>
              <a:ea typeface="微软雅黑" panose="020B0503020204020204" charset="-122"/>
              <a:cs typeface="微软雅黑" panose="020B0503020204020204" charset="-122"/>
              <a:sym typeface="微软雅黑" panose="020B0503020204020204" charset="-122"/>
            </a:endParaRPr>
          </a:p>
        </p:txBody>
      </p:sp>
      <p:pic>
        <p:nvPicPr>
          <p:cNvPr id="65" name="图片 15" descr="343439383331313b343532303033313bd3a6d3c3c9ccb3c7"/>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942546" y="3041078"/>
            <a:ext cx="209651" cy="209651"/>
          </a:xfrm>
          <a:prstGeom prst="rect">
            <a:avLst/>
          </a:prstGeom>
        </p:spPr>
      </p:pic>
      <p:sp>
        <p:nvSpPr>
          <p:cNvPr id="66" name="椭圆 65"/>
          <p:cNvSpPr/>
          <p:nvPr>
            <p:custDataLst>
              <p:tags r:id="rId30"/>
            </p:custDataLst>
          </p:nvPr>
        </p:nvSpPr>
        <p:spPr>
          <a:xfrm flipH="1">
            <a:off x="7842406" y="3155145"/>
            <a:ext cx="124629" cy="124629"/>
          </a:xfrm>
          <a:prstGeom prst="ellipse">
            <a:avLst/>
          </a:prstGeom>
          <a:gradFill>
            <a:gsLst>
              <a:gs pos="100000">
                <a:srgbClr val="FFC000">
                  <a:lumMod val="85000"/>
                  <a:lumOff val="15000"/>
                </a:srgbClr>
              </a:gs>
              <a:gs pos="0">
                <a:srgbClr val="FFC000">
                  <a:lumMod val="75000"/>
                  <a:lumOff val="25000"/>
                </a:srgbClr>
              </a:gs>
            </a:gsLst>
            <a:lin ang="2700000" scaled="0"/>
          </a:gradFill>
          <a:ln w="19050" cap="flat" cmpd="sng" algn="ctr">
            <a:noFill/>
            <a:prstDash val="solid"/>
            <a:miter lim="800000"/>
          </a:ln>
          <a:effectLst/>
        </p:spPr>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a:solidFill>
                <a:srgbClr val="000000"/>
              </a:solidFill>
              <a:latin typeface="Arial" panose="020B0604020202020204" pitchFamily="34" charset="0"/>
              <a:ea typeface="微软雅黑" panose="020B0503020204020204" charset="-122"/>
              <a:cs typeface="微软雅黑" panose="020B0503020204020204" charset="-122"/>
              <a:sym typeface="微软雅黑" panose="020B0503020204020204" charset="-122"/>
            </a:endParaRPr>
          </a:p>
        </p:txBody>
      </p:sp>
      <p:pic>
        <p:nvPicPr>
          <p:cNvPr id="67" name="图片 19" descr="343435383038363b343532323339393bd6b4d0d0d5aad2a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825642" y="4643822"/>
            <a:ext cx="209651" cy="209651"/>
          </a:xfrm>
          <a:prstGeom prst="rect">
            <a:avLst/>
          </a:prstGeom>
        </p:spPr>
      </p:pic>
      <p:pic>
        <p:nvPicPr>
          <p:cNvPr id="68" name="图片 5" descr="343435383036303b343532343134393bcdb7c4d4b7e7b1a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927034" y="2343475"/>
            <a:ext cx="209651" cy="209651"/>
          </a:xfrm>
          <a:prstGeom prst="rect">
            <a:avLst/>
          </a:prstGeom>
        </p:spPr>
      </p:pic>
      <p:pic>
        <p:nvPicPr>
          <p:cNvPr id="69" name="图片 16" descr="343439383331313b343532303033323bd3a6d3c3b9dcc0ed"/>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4924725" y="4015399"/>
            <a:ext cx="209651" cy="209651"/>
          </a:xfrm>
          <a:prstGeom prst="rect">
            <a:avLst/>
          </a:prstGeom>
        </p:spPr>
      </p:pic>
      <p:pic>
        <p:nvPicPr>
          <p:cNvPr id="70" name="图片 20" descr="343435383038363b343532323339383bd6b4d0d0cad6b6ce"/>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4964332" y="2904304"/>
            <a:ext cx="209651" cy="20965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863600" y="1541780"/>
            <a:ext cx="5400040" cy="4250690"/>
          </a:xfrm>
          <a:prstGeom prst="rect">
            <a:avLst/>
          </a:prstGeom>
          <a:noFill/>
        </p:spPr>
        <p:txBody>
          <a:bodyPr wrap="square" rtlCol="0">
            <a:spAutoFit/>
          </a:bodyPr>
          <a:p>
            <a:pPr indent="0" fontAlgn="auto">
              <a:lnSpc>
                <a:spcPct val="130000"/>
              </a:lnSpc>
            </a:pPr>
            <a:r>
              <a:rPr lang="zh-CN" altLang="en-US" sz="1600"/>
              <a:t>（</a:t>
            </a:r>
            <a:r>
              <a:rPr lang="en-US" altLang="zh-CN" sz="1600"/>
              <a:t>7</a:t>
            </a:r>
            <a:r>
              <a:rPr lang="zh-CN" altLang="en-US" sz="1600"/>
              <a:t>）在左边的形状组件库中选择</a:t>
            </a:r>
            <a:r>
              <a:rPr lang="en-US" altLang="zh-CN" sz="1600"/>
              <a:t>“</a:t>
            </a:r>
            <a:r>
              <a:rPr lang="zh-CN" altLang="en-US" sz="1600"/>
              <a:t>网络和外设</a:t>
            </a:r>
            <a:r>
              <a:rPr lang="en-US" altLang="zh-CN" sz="1600"/>
              <a:t> -3D”</a:t>
            </a:r>
            <a:r>
              <a:rPr lang="zh-CN" altLang="en-US" sz="1600"/>
              <a:t>选项，在其中的列表中选择</a:t>
            </a:r>
            <a:r>
              <a:rPr lang="en-US" altLang="zh-CN" sz="1600"/>
              <a:t>“</a:t>
            </a:r>
            <a:r>
              <a:rPr lang="zh-CN" altLang="en-US" sz="1600"/>
              <a:t>打印机</a:t>
            </a:r>
            <a:r>
              <a:rPr lang="en-US" altLang="zh-CN" sz="1600"/>
              <a:t>”</a:t>
            </a:r>
            <a:r>
              <a:rPr lang="zh-CN" altLang="en-US" sz="1600"/>
              <a:t>图件、</a:t>
            </a:r>
            <a:r>
              <a:rPr lang="en-US" altLang="zh-CN" sz="1600"/>
              <a:t>“</a:t>
            </a:r>
            <a:r>
              <a:rPr lang="zh-CN" altLang="en-US" sz="1600"/>
              <a:t>绘图仪</a:t>
            </a:r>
            <a:r>
              <a:rPr lang="en-US" altLang="zh-CN" sz="1600"/>
              <a:t>”</a:t>
            </a:r>
            <a:r>
              <a:rPr lang="zh-CN" altLang="en-US" sz="1600"/>
              <a:t>图件、</a:t>
            </a:r>
            <a:r>
              <a:rPr lang="en-US" altLang="zh-CN" sz="1600"/>
              <a:t>“</a:t>
            </a:r>
            <a:r>
              <a:rPr lang="zh-CN" altLang="en-US" sz="1600"/>
              <a:t>扫描仪</a:t>
            </a:r>
            <a:r>
              <a:rPr lang="en-US" altLang="zh-CN" sz="1600"/>
              <a:t>”</a:t>
            </a:r>
            <a:r>
              <a:rPr lang="zh-CN" altLang="en-US" sz="1600"/>
              <a:t>图件、</a:t>
            </a:r>
            <a:r>
              <a:rPr lang="en-US" altLang="zh-CN" sz="1600"/>
              <a:t>“</a:t>
            </a:r>
            <a:r>
              <a:rPr lang="zh-CN" altLang="en-US" sz="1600"/>
              <a:t>投影仪</a:t>
            </a:r>
            <a:r>
              <a:rPr lang="en-US" altLang="zh-CN" sz="1600"/>
              <a:t>”</a:t>
            </a:r>
            <a:r>
              <a:rPr lang="zh-CN" altLang="en-US" sz="1600"/>
              <a:t>图件等，并将它们拖到画布中的相应位置，调整图形大小，输入相应标注并调整标注位置。如图</a:t>
            </a:r>
            <a:r>
              <a:rPr lang="en-US" altLang="zh-CN" sz="1600"/>
              <a:t> 2-21 </a:t>
            </a:r>
            <a:r>
              <a:rPr lang="zh-CN" altLang="en-US" sz="1600"/>
              <a:t>所示。</a:t>
            </a:r>
            <a:endParaRPr lang="zh-CN" altLang="en-US" sz="1600"/>
          </a:p>
          <a:p>
            <a:pPr indent="0" fontAlgn="auto">
              <a:lnSpc>
                <a:spcPct val="130000"/>
              </a:lnSpc>
            </a:pPr>
            <a:r>
              <a:rPr lang="zh-CN" altLang="en-US" sz="1600"/>
              <a:t>（</a:t>
            </a:r>
            <a:r>
              <a:rPr lang="en-US" altLang="zh-CN" sz="1600"/>
              <a:t>8</a:t>
            </a:r>
            <a:r>
              <a:rPr lang="zh-CN" altLang="en-US" sz="1600"/>
              <a:t>）同样方法添加其他图形图件。</a:t>
            </a:r>
            <a:endParaRPr lang="zh-CN" altLang="en-US" sz="1600"/>
          </a:p>
          <a:p>
            <a:pPr indent="0" fontAlgn="auto">
              <a:lnSpc>
                <a:spcPct val="130000"/>
              </a:lnSpc>
            </a:pPr>
            <a:r>
              <a:rPr lang="zh-CN" altLang="en-US" sz="1600"/>
              <a:t>（</a:t>
            </a:r>
            <a:r>
              <a:rPr lang="en-US" altLang="zh-CN" sz="1600"/>
              <a:t>9</a:t>
            </a:r>
            <a:r>
              <a:rPr lang="zh-CN" altLang="en-US" sz="1600"/>
              <a:t>）用连接线将各个设备连接起来。</a:t>
            </a:r>
            <a:endParaRPr lang="zh-CN" altLang="en-US" sz="1600"/>
          </a:p>
          <a:p>
            <a:pPr indent="0" fontAlgn="auto">
              <a:lnSpc>
                <a:spcPct val="130000"/>
              </a:lnSpc>
            </a:pPr>
            <a:r>
              <a:rPr lang="zh-CN" altLang="en-US" sz="1600"/>
              <a:t>（</a:t>
            </a:r>
            <a:r>
              <a:rPr lang="en-US" altLang="zh-CN" sz="1600"/>
              <a:t>10</a:t>
            </a:r>
            <a:r>
              <a:rPr lang="zh-CN" altLang="en-US" sz="1600"/>
              <a:t>）选择</a:t>
            </a:r>
            <a:r>
              <a:rPr lang="en-US" altLang="zh-CN" sz="1600"/>
              <a:t>“</a:t>
            </a:r>
            <a:r>
              <a:rPr lang="zh-CN" altLang="en-US" sz="1600"/>
              <a:t>更多形状</a:t>
            </a:r>
            <a:r>
              <a:rPr lang="en-US" altLang="zh-CN" sz="1600"/>
              <a:t>”</a:t>
            </a:r>
            <a:r>
              <a:rPr lang="en-US" altLang="en-US" sz="1600"/>
              <a:t>→</a:t>
            </a:r>
            <a:r>
              <a:rPr lang="en-US" altLang="zh-CN" sz="1600"/>
              <a:t>“</a:t>
            </a:r>
            <a:r>
              <a:rPr lang="zh-CN" altLang="en-US" sz="1600"/>
              <a:t>其他</a:t>
            </a:r>
            <a:r>
              <a:rPr lang="en-US" altLang="zh-CN" sz="1600"/>
              <a:t> Visio </a:t>
            </a:r>
            <a:r>
              <a:rPr lang="zh-CN" altLang="en-US" sz="1600"/>
              <a:t>方案</a:t>
            </a:r>
            <a:r>
              <a:rPr lang="en-US" altLang="zh-CN" sz="1600"/>
              <a:t>”</a:t>
            </a:r>
            <a:r>
              <a:rPr lang="zh-CN" altLang="en-US" sz="1600"/>
              <a:t>，选中</a:t>
            </a:r>
            <a:r>
              <a:rPr lang="en-US" altLang="zh-CN" sz="1600"/>
              <a:t>“</a:t>
            </a:r>
            <a:r>
              <a:rPr lang="zh-CN" altLang="en-US" sz="1600"/>
              <a:t>标题块</a:t>
            </a:r>
            <a:r>
              <a:rPr lang="en-US" altLang="zh-CN" sz="1600"/>
              <a:t>”</a:t>
            </a:r>
            <a:r>
              <a:rPr lang="zh-CN" altLang="en-US" sz="1600"/>
              <a:t>，添加</a:t>
            </a:r>
            <a:r>
              <a:rPr lang="en-US" altLang="zh-CN" sz="1600"/>
              <a:t>“</a:t>
            </a:r>
            <a:r>
              <a:rPr lang="zh-CN" altLang="en-US" sz="1600"/>
              <a:t>标题块</a:t>
            </a:r>
            <a:r>
              <a:rPr lang="en-US" altLang="zh-CN" sz="1600"/>
              <a:t>”</a:t>
            </a:r>
            <a:r>
              <a:rPr lang="zh-CN" altLang="en-US" sz="1600"/>
              <a:t>选项下的与标题相关的图件。</a:t>
            </a:r>
            <a:endParaRPr lang="zh-CN" altLang="en-US" sz="1600"/>
          </a:p>
          <a:p>
            <a:pPr indent="0" fontAlgn="auto">
              <a:lnSpc>
                <a:spcPct val="130000"/>
              </a:lnSpc>
            </a:pPr>
            <a:r>
              <a:rPr lang="zh-CN" altLang="en-US" sz="1600"/>
              <a:t>（</a:t>
            </a:r>
            <a:r>
              <a:rPr lang="en-US" altLang="zh-CN" sz="1600"/>
              <a:t>11</a:t>
            </a:r>
            <a:r>
              <a:rPr lang="zh-CN" altLang="en-US" sz="1600"/>
              <a:t>）根据需要绘制标题栏并在其中添加需要的内容。</a:t>
            </a:r>
            <a:endParaRPr lang="zh-CN" altLang="en-US" sz="1600"/>
          </a:p>
          <a:p>
            <a:pPr indent="0" fontAlgn="auto">
              <a:lnSpc>
                <a:spcPct val="130000"/>
              </a:lnSpc>
            </a:pPr>
            <a:r>
              <a:rPr lang="zh-CN" altLang="en-US" sz="1600"/>
              <a:t>这样，一个部门级网络拓扑图就绘制完成了。</a:t>
            </a:r>
            <a:endParaRPr lang="zh-CN" altLang="en-US" sz="1600"/>
          </a:p>
          <a:p>
            <a:pPr indent="0" fontAlgn="auto">
              <a:lnSpc>
                <a:spcPct val="130000"/>
              </a:lnSpc>
            </a:pPr>
            <a:r>
              <a:rPr lang="zh-CN" altLang="en-US" sz="1600"/>
              <a:t>质量要求：设计正确、图面布局合理、设备连接正确、标题栏合理。</a:t>
            </a:r>
            <a:endParaRPr lang="zh-CN" altLang="en-US" sz="1600"/>
          </a:p>
        </p:txBody>
      </p:sp>
      <p:pic>
        <p:nvPicPr>
          <p:cNvPr id="3" name="图片 2"/>
          <p:cNvPicPr>
            <a:picLocks noChangeAspect="1"/>
          </p:cNvPicPr>
          <p:nvPr/>
        </p:nvPicPr>
        <p:blipFill>
          <a:blip r:embed="rId1"/>
          <a:stretch>
            <a:fillRect/>
          </a:stretch>
        </p:blipFill>
        <p:spPr>
          <a:xfrm>
            <a:off x="6377305" y="1623695"/>
            <a:ext cx="4997450" cy="39357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6118860" y="2604135"/>
            <a:ext cx="5679440" cy="1439545"/>
          </a:xfrm>
        </p:spPr>
        <p:txBody>
          <a:bodyPr/>
          <a:p>
            <a:pPr marL="0" indent="0" fontAlgn="auto">
              <a:lnSpc>
                <a:spcPct val="140000"/>
              </a:lnSpc>
            </a:pPr>
            <a:r>
              <a:rPr lang="zh-CN" altLang="en-US" sz="3600">
                <a:solidFill>
                  <a:schemeClr val="accent3"/>
                </a:solidFill>
              </a:rPr>
              <a:t>知识链接</a:t>
            </a:r>
            <a:br>
              <a:rPr lang="zh-CN" altLang="en-US" sz="3600">
                <a:solidFill>
                  <a:schemeClr val="accent3"/>
                </a:solidFill>
              </a:rPr>
            </a:br>
            <a:r>
              <a:rPr lang="en-US" altLang="zh-CN" sz="3200">
                <a:solidFill>
                  <a:schemeClr val="accent3"/>
                </a:solidFill>
              </a:rPr>
              <a:t>1. </a:t>
            </a:r>
            <a:r>
              <a:rPr lang="zh-CN" altLang="en-US" sz="3200">
                <a:solidFill>
                  <a:schemeClr val="accent3"/>
                </a:solidFill>
              </a:rPr>
              <a:t>通常使用的树形拓扑结构</a:t>
            </a:r>
            <a:endParaRPr lang="zh-CN" altLang="en-US" sz="3200">
              <a:solidFill>
                <a:schemeClr val="accent3"/>
              </a:solidFill>
            </a:endParaRPr>
          </a:p>
        </p:txBody>
      </p:sp>
      <p:pic>
        <p:nvPicPr>
          <p:cNvPr id="12" name="图片 11" descr="/data/temp/72d6e2d6-631c-11f0-b6ef-b2ead33015c1.jpg@base@tag=imgScale&amp;m=1&amp;w=2435&amp;h=1474&amp;q=9572d6e2d6-631c-11f0-b6ef-b2ead33015c1"/>
          <p:cNvPicPr>
            <a:picLocks noChangeAspect="1"/>
          </p:cNvPicPr>
          <p:nvPr>
            <p:custDataLst>
              <p:tags r:id="rId2"/>
            </p:custDataLst>
          </p:nvPr>
        </p:nvPicPr>
        <p:blipFill>
          <a:blip r:embed="rId3"/>
          <a:srcRect t="9768" b="17089"/>
          <a:stretch>
            <a:fillRect/>
          </a:stretch>
        </p:blipFill>
        <p:spPr>
          <a:xfrm>
            <a:off x="0" y="0"/>
            <a:ext cx="8774430" cy="5311775"/>
          </a:xfrm>
          <a:custGeom>
            <a:avLst/>
            <a:gdLst>
              <a:gd name="connsiteX0" fmla="*/ 8148319 w 9708514"/>
              <a:gd name="connsiteY0" fmla="*/ 0 h 5876925"/>
              <a:gd name="connsiteX1" fmla="*/ 9708514 w 9708514"/>
              <a:gd name="connsiteY1" fmla="*/ 0 h 5876925"/>
              <a:gd name="connsiteX2" fmla="*/ 9708514 w 9708514"/>
              <a:gd name="connsiteY2" fmla="*/ 1470025 h 5876925"/>
              <a:gd name="connsiteX3" fmla="*/ 8928734 w 9708514"/>
              <a:gd name="connsiteY3" fmla="*/ 2249805 h 5876925"/>
              <a:gd name="connsiteX4" fmla="*/ 8148319 w 9708514"/>
              <a:gd name="connsiteY4" fmla="*/ 1470025 h 5876925"/>
              <a:gd name="connsiteX5" fmla="*/ 6529069 w 9708514"/>
              <a:gd name="connsiteY5" fmla="*/ 0 h 5876925"/>
              <a:gd name="connsiteX6" fmla="*/ 8089264 w 9708514"/>
              <a:gd name="connsiteY6" fmla="*/ 0 h 5876925"/>
              <a:gd name="connsiteX7" fmla="*/ 8089264 w 9708514"/>
              <a:gd name="connsiteY7" fmla="*/ 2303145 h 5876925"/>
              <a:gd name="connsiteX8" fmla="*/ 7309484 w 9708514"/>
              <a:gd name="connsiteY8" fmla="*/ 3082925 h 5876925"/>
              <a:gd name="connsiteX9" fmla="*/ 6529069 w 9708514"/>
              <a:gd name="connsiteY9" fmla="*/ 2303145 h 5876925"/>
              <a:gd name="connsiteX10" fmla="*/ 4909819 w 9708514"/>
              <a:gd name="connsiteY10" fmla="*/ 0 h 5876925"/>
              <a:gd name="connsiteX11" fmla="*/ 6470014 w 9708514"/>
              <a:gd name="connsiteY11" fmla="*/ 0 h 5876925"/>
              <a:gd name="connsiteX12" fmla="*/ 6470014 w 9708514"/>
              <a:gd name="connsiteY12" fmla="*/ 3298190 h 5876925"/>
              <a:gd name="connsiteX13" fmla="*/ 5690234 w 9708514"/>
              <a:gd name="connsiteY13" fmla="*/ 4077970 h 5876925"/>
              <a:gd name="connsiteX14" fmla="*/ 4909819 w 9708514"/>
              <a:gd name="connsiteY14" fmla="*/ 3298190 h 5876925"/>
              <a:gd name="connsiteX15" fmla="*/ 3290570 w 9708514"/>
              <a:gd name="connsiteY15" fmla="*/ 0 h 5876925"/>
              <a:gd name="connsiteX16" fmla="*/ 4850764 w 9708514"/>
              <a:gd name="connsiteY16" fmla="*/ 0 h 5876925"/>
              <a:gd name="connsiteX17" fmla="*/ 4850764 w 9708514"/>
              <a:gd name="connsiteY17" fmla="*/ 4404995 h 5876925"/>
              <a:gd name="connsiteX18" fmla="*/ 4070985 w 9708514"/>
              <a:gd name="connsiteY18" fmla="*/ 5184775 h 5876925"/>
              <a:gd name="connsiteX19" fmla="*/ 3290570 w 9708514"/>
              <a:gd name="connsiteY19" fmla="*/ 4404995 h 5876925"/>
              <a:gd name="connsiteX20" fmla="*/ 1630044 w 9708514"/>
              <a:gd name="connsiteY20" fmla="*/ 0 h 5876925"/>
              <a:gd name="connsiteX21" fmla="*/ 3231514 w 9708514"/>
              <a:gd name="connsiteY21" fmla="*/ 0 h 5876925"/>
              <a:gd name="connsiteX22" fmla="*/ 3231514 w 9708514"/>
              <a:gd name="connsiteY22" fmla="*/ 16510 h 5876925"/>
              <a:gd name="connsiteX23" fmla="*/ 3231514 w 9708514"/>
              <a:gd name="connsiteY23" fmla="*/ 5076190 h 5876925"/>
              <a:gd name="connsiteX24" fmla="*/ 2430780 w 9708514"/>
              <a:gd name="connsiteY24" fmla="*/ 5876925 h 5876925"/>
              <a:gd name="connsiteX25" fmla="*/ 1630044 w 9708514"/>
              <a:gd name="connsiteY25" fmla="*/ 5076190 h 5876925"/>
              <a:gd name="connsiteX26" fmla="*/ 1630044 w 9708514"/>
              <a:gd name="connsiteY26" fmla="*/ 16510 h 5876925"/>
              <a:gd name="connsiteX27" fmla="*/ 0 w 9708514"/>
              <a:gd name="connsiteY27" fmla="*/ 0 h 5876925"/>
              <a:gd name="connsiteX28" fmla="*/ 1570990 w 9708514"/>
              <a:gd name="connsiteY28" fmla="*/ 0 h 5876925"/>
              <a:gd name="connsiteX29" fmla="*/ 1570990 w 9708514"/>
              <a:gd name="connsiteY29" fmla="*/ 1270 h 5876925"/>
              <a:gd name="connsiteX30" fmla="*/ 1570990 w 9708514"/>
              <a:gd name="connsiteY30" fmla="*/ 3039745 h 5876925"/>
              <a:gd name="connsiteX31" fmla="*/ 785494 w 9708514"/>
              <a:gd name="connsiteY31" fmla="*/ 3825240 h 5876925"/>
              <a:gd name="connsiteX32" fmla="*/ 15963 w 9708514"/>
              <a:gd name="connsiteY32" fmla="*/ 3198018 h 5876925"/>
              <a:gd name="connsiteX33" fmla="*/ 0 w 9708514"/>
              <a:gd name="connsiteY33" fmla="*/ 3039747 h 587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708514" h="5876925">
                <a:moveTo>
                  <a:pt x="8148319" y="0"/>
                </a:moveTo>
                <a:lnTo>
                  <a:pt x="9708514" y="0"/>
                </a:lnTo>
                <a:lnTo>
                  <a:pt x="9708514" y="1470025"/>
                </a:lnTo>
                <a:cubicBezTo>
                  <a:pt x="9708514" y="1900555"/>
                  <a:pt x="9359264" y="2249805"/>
                  <a:pt x="8928734" y="2249805"/>
                </a:cubicBezTo>
                <a:cubicBezTo>
                  <a:pt x="8497569" y="2249805"/>
                  <a:pt x="8148319" y="1900555"/>
                  <a:pt x="8148319" y="1470025"/>
                </a:cubicBezTo>
                <a:close/>
                <a:moveTo>
                  <a:pt x="6529069" y="0"/>
                </a:moveTo>
                <a:lnTo>
                  <a:pt x="8089264" y="0"/>
                </a:lnTo>
                <a:lnTo>
                  <a:pt x="8089264" y="2303145"/>
                </a:lnTo>
                <a:cubicBezTo>
                  <a:pt x="8089264" y="2733675"/>
                  <a:pt x="7740014" y="3082925"/>
                  <a:pt x="7309484" y="3082925"/>
                </a:cubicBezTo>
                <a:cubicBezTo>
                  <a:pt x="6878319" y="3082925"/>
                  <a:pt x="6529069" y="2733675"/>
                  <a:pt x="6529069" y="2303145"/>
                </a:cubicBezTo>
                <a:close/>
                <a:moveTo>
                  <a:pt x="4909819" y="0"/>
                </a:moveTo>
                <a:lnTo>
                  <a:pt x="6470014" y="0"/>
                </a:lnTo>
                <a:lnTo>
                  <a:pt x="6470014" y="3298190"/>
                </a:lnTo>
                <a:cubicBezTo>
                  <a:pt x="6470014" y="3728720"/>
                  <a:pt x="6120764" y="4077970"/>
                  <a:pt x="5690234" y="4077970"/>
                </a:cubicBezTo>
                <a:cubicBezTo>
                  <a:pt x="5259069" y="4077970"/>
                  <a:pt x="4909819" y="3728720"/>
                  <a:pt x="4909819" y="3298190"/>
                </a:cubicBezTo>
                <a:close/>
                <a:moveTo>
                  <a:pt x="3290570" y="0"/>
                </a:moveTo>
                <a:lnTo>
                  <a:pt x="4850764" y="0"/>
                </a:lnTo>
                <a:lnTo>
                  <a:pt x="4850764" y="4404995"/>
                </a:lnTo>
                <a:cubicBezTo>
                  <a:pt x="4850764" y="4835525"/>
                  <a:pt x="4501514" y="5184775"/>
                  <a:pt x="4070985" y="5184775"/>
                </a:cubicBezTo>
                <a:cubicBezTo>
                  <a:pt x="3639820" y="5184775"/>
                  <a:pt x="3290570" y="4835525"/>
                  <a:pt x="3290570" y="4404995"/>
                </a:cubicBezTo>
                <a:close/>
                <a:moveTo>
                  <a:pt x="1630044" y="0"/>
                </a:moveTo>
                <a:lnTo>
                  <a:pt x="3231514" y="0"/>
                </a:lnTo>
                <a:lnTo>
                  <a:pt x="3231514" y="16510"/>
                </a:lnTo>
                <a:lnTo>
                  <a:pt x="3231514" y="5076190"/>
                </a:lnTo>
                <a:cubicBezTo>
                  <a:pt x="3231514" y="5518150"/>
                  <a:pt x="2872740" y="5876925"/>
                  <a:pt x="2430780" y="5876925"/>
                </a:cubicBezTo>
                <a:cubicBezTo>
                  <a:pt x="1988819" y="5876925"/>
                  <a:pt x="1630044" y="5518150"/>
                  <a:pt x="1630044" y="5076190"/>
                </a:cubicBezTo>
                <a:lnTo>
                  <a:pt x="1630044" y="16510"/>
                </a:lnTo>
                <a:close/>
                <a:moveTo>
                  <a:pt x="0" y="0"/>
                </a:moveTo>
                <a:lnTo>
                  <a:pt x="1570990" y="0"/>
                </a:lnTo>
                <a:lnTo>
                  <a:pt x="1570990" y="1270"/>
                </a:lnTo>
                <a:lnTo>
                  <a:pt x="1570990" y="3039745"/>
                </a:lnTo>
                <a:cubicBezTo>
                  <a:pt x="1570990" y="3473450"/>
                  <a:pt x="1219200" y="3825240"/>
                  <a:pt x="785494" y="3825240"/>
                </a:cubicBezTo>
                <a:cubicBezTo>
                  <a:pt x="406003" y="3825240"/>
                  <a:pt x="89228" y="3555901"/>
                  <a:pt x="15963" y="3198018"/>
                </a:cubicBezTo>
                <a:lnTo>
                  <a:pt x="0" y="3039747"/>
                </a:lnTo>
                <a:close/>
              </a:path>
            </a:pathLst>
          </a:custGeom>
          <a:ln w="9525" cap="flat" cmpd="sng" algn="ctr">
            <a:solidFill>
              <a:schemeClr val="dk1">
                <a:lumMod val="40000"/>
                <a:lumOff val="60000"/>
                <a:alpha val="50000"/>
              </a:schemeClr>
            </a:solidFill>
            <a:prstDash val="solid"/>
            <a:round/>
            <a:headEnd type="none" w="med" len="med"/>
            <a:tailEnd type="none" w="med" len="med"/>
          </a:ln>
          <a:effectLst/>
        </p:spPr>
      </p:pic>
      <p:sp>
        <p:nvSpPr>
          <p:cNvPr id="3" name="矩形 2"/>
          <p:cNvSpPr/>
          <p:nvPr>
            <p:custDataLst>
              <p:tags r:id="rId4"/>
            </p:custDataLst>
          </p:nvPr>
        </p:nvSpPr>
        <p:spPr>
          <a:xfrm>
            <a:off x="6118860" y="4262120"/>
            <a:ext cx="5039995" cy="1915795"/>
          </a:xfrm>
          <a:prstGeom prst="rect">
            <a:avLst/>
          </a:prstGeom>
          <a:ln>
            <a:noFill/>
            <a:prstDash val="sysDash"/>
          </a:ln>
        </p:spPr>
        <p:txBody>
          <a:bodyPr vert="horz" wrap="square" lIns="0" tIns="0" rIns="0" bIns="0" rtlCol="0">
            <a:normAutofit/>
          </a:bodyPr>
          <a:p>
            <a:pPr algn="just">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在网络设计中，选择合适的拓扑结构至关重要，它影响着网络的性能、可靠性和扩展性。通常情况下，树形拓扑结构因其层次分明、易于管理和扩展的特性而被广泛采用。</a:t>
            </a:r>
            <a:endParaRPr lang="zh-CN" altLang="en-US" sz="2000">
              <a:ln>
                <a:noFill/>
                <a:prstDash val="sysDot"/>
              </a:ln>
              <a:solidFill>
                <a:schemeClr val="tx1">
                  <a:lumMod val="85000"/>
                  <a:lumOff val="15000"/>
                </a:schemeClr>
              </a:solidFill>
              <a:latin typeface="+mn-ea"/>
              <a:cs typeface="+mn-ea"/>
              <a:sym typeface="+mn-ea"/>
            </a:endParaRPr>
          </a:p>
        </p:txBody>
      </p: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idx="4294967295"/>
            <p:custDataLst>
              <p:tags r:id="rId1"/>
            </p:custDataLst>
          </p:nvPr>
        </p:nvSpPr>
        <p:spPr>
          <a:xfrm>
            <a:off x="1627505" y="768350"/>
            <a:ext cx="7635240" cy="720090"/>
          </a:xfrm>
        </p:spPr>
        <p:txBody>
          <a:bodyPr/>
          <a:lstStyle/>
          <a:p>
            <a:r>
              <a:rPr lang="zh-CN" altLang="en-US" sz="2800">
                <a:solidFill>
                  <a:schemeClr val="accent3"/>
                </a:solidFill>
              </a:rPr>
              <a:t>树形拓扑结构的特点</a:t>
            </a:r>
            <a:endParaRPr lang="zh-CN" altLang="en-US" sz="2800">
              <a:solidFill>
                <a:schemeClr val="accent3"/>
              </a:solidFill>
            </a:endParaRPr>
          </a:p>
        </p:txBody>
      </p:sp>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4258310" cy="3486150"/>
          </a:xfrm>
          <a:prstGeom prst="rect">
            <a:avLst/>
          </a:prstGeom>
          <a:noFill/>
        </p:spPr>
        <p:txBody>
          <a:bodyPr wrap="square" rtlCol="0" anchor="ctr" anchorCtr="0">
            <a:normAutofit/>
          </a:bodyPr>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树形拓扑结构是一种分层的网络结构，它类似于一棵倒置的树，拥有一个主干和多个分支。这种结构易于扩展，便于管理和维护，但同时也存在单点故障的风险，一旦主干出现问题，将影响整个网络。</a:t>
            </a:r>
            <a:endParaRPr lang="zh-CN" altLang="en-US" sz="1600" kern="0" dirty="0">
              <a:ln>
                <a:noFill/>
                <a:prstDash val="sysDot"/>
              </a:ln>
              <a:solidFill>
                <a:schemeClr val="tx1">
                  <a:lumMod val="85000"/>
                  <a:lumOff val="15000"/>
                </a:schemeClr>
              </a:solidFill>
              <a:latin typeface="+mn-ea"/>
              <a:sym typeface="+mn-ea"/>
            </a:endParaRPr>
          </a:p>
        </p:txBody>
      </p:sp>
      <p:pic>
        <p:nvPicPr>
          <p:cNvPr id="8" name="图片 7"/>
          <p:cNvPicPr/>
          <p:nvPr/>
        </p:nvPicPr>
        <p:blipFill>
          <a:blip r:embed="rId13"/>
          <a:srcRect l="9380" t="6356" r="12172" b="10959"/>
          <a:stretch>
            <a:fillRect/>
          </a:stretch>
        </p:blipFill>
        <p:spPr>
          <a:xfrm>
            <a:off x="5589270" y="2272665"/>
            <a:ext cx="5062220" cy="3028950"/>
          </a:xfrm>
          <a:prstGeom prst="rect">
            <a:avLst/>
          </a:prstGeom>
        </p:spPr>
      </p:pic>
    </p:spTree>
    <p:custDataLst>
      <p:tags r:id="rId1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descr="/data/temp/72eccdb0-631c-11f0-bc00-42de015a2c52.jpg@base@tag=imgScale&amp;m=1&amp;w=1185&amp;h=1617&amp;q=9572eccdb0-631c-11f0-bc00-42de015a2c52"/>
          <p:cNvPicPr>
            <a:picLocks noChangeAspect="1"/>
          </p:cNvPicPr>
          <p:nvPr>
            <p:custDataLst>
              <p:tags r:id="rId1"/>
            </p:custDataLst>
          </p:nvPr>
        </p:nvPicPr>
        <p:blipFill>
          <a:blip r:embed="rId2"/>
          <a:srcRect l="13728" r="12986"/>
          <a:stretch>
            <a:fillRect/>
          </a:stretch>
        </p:blipFill>
        <p:spPr>
          <a:xfrm>
            <a:off x="7357745" y="515938"/>
            <a:ext cx="4269740" cy="5826125"/>
          </a:xfrm>
          <a:prstGeom prst="rect">
            <a:avLst/>
          </a:prstGeom>
          <a:solidFill>
            <a:schemeClr val="accent1"/>
          </a:solidFill>
          <a:ln w="9525" cap="flat" cmpd="sng" algn="ctr">
            <a:solidFill>
              <a:schemeClr val="tx1">
                <a:lumMod val="85000"/>
                <a:lumOff val="15000"/>
                <a:alpha val="15000"/>
              </a:schemeClr>
            </a:solidFill>
            <a:prstDash val="solid"/>
            <a:round/>
            <a:headEnd type="none" w="med" len="med"/>
            <a:tailEnd type="none" w="med" len="med"/>
          </a:ln>
        </p:spPr>
      </p:pic>
      <p:sp>
        <p:nvSpPr>
          <p:cNvPr id="11" name="矩形 10"/>
          <p:cNvSpPr/>
          <p:nvPr>
            <p:custDataLst>
              <p:tags r:id="rId3"/>
            </p:custDataLst>
          </p:nvPr>
        </p:nvSpPr>
        <p:spPr>
          <a:xfrm>
            <a:off x="0" y="2244725"/>
            <a:ext cx="7933055" cy="3514090"/>
          </a:xfrm>
          <a:prstGeom prst="rect">
            <a:avLst/>
          </a:prstGeom>
          <a:solidFill>
            <a:srgbClr val="F2F2F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rgbClr val="EAEAEA"/>
              </a:solidFill>
            </a:endParaRPr>
          </a:p>
        </p:txBody>
      </p:sp>
      <p:sp>
        <p:nvSpPr>
          <p:cNvPr id="4" name="矩形 3"/>
          <p:cNvSpPr/>
          <p:nvPr>
            <p:custDataLst>
              <p:tags r:id="rId4"/>
            </p:custDataLst>
          </p:nvPr>
        </p:nvSpPr>
        <p:spPr>
          <a:xfrm>
            <a:off x="478155" y="3030855"/>
            <a:ext cx="6627495" cy="2171700"/>
          </a:xfrm>
          <a:prstGeom prst="rect">
            <a:avLst/>
          </a:prstGeom>
          <a:noFill/>
        </p:spPr>
        <p:txBody>
          <a:bodyPr wrap="square" lIns="0" tIns="0" rIns="0" bIns="0" rtlCol="0" anchor="t" anchorCtr="0">
            <a:normAutofit/>
          </a:bodyPr>
          <a:p>
            <a:pPr indent="0" fontAlgn="auto">
              <a:lnSpc>
                <a:spcPct val="150000"/>
              </a:lnSpc>
              <a:spcBef>
                <a:spcPct val="0"/>
              </a:spcBef>
              <a:spcAft>
                <a:spcPts val="1200"/>
              </a:spcAft>
            </a:pPr>
            <a:r>
              <a:rPr lang="zh-CN" altLang="en-US" dirty="0">
                <a:ln>
                  <a:noFill/>
                  <a:prstDash val="sysDot"/>
                </a:ln>
                <a:solidFill>
                  <a:schemeClr val="dk1">
                    <a:lumMod val="85000"/>
                    <a:lumOff val="15000"/>
                  </a:schemeClr>
                </a:solidFill>
                <a:latin typeface="+mn-ea"/>
                <a:cs typeface="+mn-ea"/>
                <a:sym typeface="+mn-ea"/>
              </a:rPr>
              <a:t>网络设备在网络设计中扮演着关键角色。路由器负责连接不同网络，保证数据传输的最优化路径；防火墙作为安全屏障，保护网络不受外部威胁；交换机则负责电信号的转发，为网络节点提供高效的数据交换。</a:t>
            </a:r>
            <a:endParaRPr lang="zh-CN" altLang="en-US" dirty="0">
              <a:ln>
                <a:noFill/>
                <a:prstDash val="sysDot"/>
              </a:ln>
              <a:solidFill>
                <a:schemeClr val="dk1">
                  <a:lumMod val="85000"/>
                  <a:lumOff val="15000"/>
                </a:schemeClr>
              </a:solidFill>
              <a:latin typeface="+mn-ea"/>
              <a:cs typeface="+mn-ea"/>
              <a:sym typeface="+mn-ea"/>
            </a:endParaRPr>
          </a:p>
        </p:txBody>
      </p:sp>
      <p:sp>
        <p:nvSpPr>
          <p:cNvPr id="7" name="标题 6"/>
          <p:cNvSpPr>
            <a:spLocks noGrp="1"/>
          </p:cNvSpPr>
          <p:nvPr>
            <p:ph type="title" idx="4294967295"/>
            <p:custDataLst>
              <p:tags r:id="rId5"/>
            </p:custDataLst>
          </p:nvPr>
        </p:nvSpPr>
        <p:spPr>
          <a:xfrm>
            <a:off x="478790" y="730885"/>
            <a:ext cx="5826760" cy="650240"/>
          </a:xfrm>
        </p:spPr>
        <p:txBody>
          <a:bodyPr anchor="t" anchorCtr="0">
            <a:normAutofit/>
          </a:bodyPr>
          <a:lstStyle/>
          <a:p>
            <a:r>
              <a:rPr lang="zh-CN" altLang="en-US" sz="2800">
                <a:solidFill>
                  <a:schemeClr val="accent1"/>
                </a:solidFill>
              </a:rPr>
              <a:t>网络设备在网络中的角色</a:t>
            </a:r>
            <a:endParaRPr lang="zh-CN" altLang="en-US" sz="2800">
              <a:solidFill>
                <a:schemeClr val="accent1"/>
              </a:solidFill>
            </a:endParaRPr>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5765" y="796925"/>
            <a:ext cx="66490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在文字文档中插入网络拓扑图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2" name="矩形 11"/>
          <p:cNvSpPr/>
          <p:nvPr/>
        </p:nvSpPr>
        <p:spPr>
          <a:xfrm>
            <a:off x="1122680" y="2214245"/>
            <a:ext cx="4164330" cy="3326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4" name="图形 2"/>
          <p:cNvSpPr/>
          <p:nvPr/>
        </p:nvSpPr>
        <p:spPr bwMode="auto">
          <a:xfrm>
            <a:off x="939735" y="203640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50000"/>
                  <a:lumOff val="50000"/>
                </a:srgbClr>
              </a:solidFill>
              <a:effectLst/>
              <a:uLnTx/>
              <a:uFillTx/>
              <a:latin typeface="汉仪雅酷黑 85W"/>
              <a:ea typeface="汉仪正圆-55W"/>
              <a:cs typeface="+mn-ea"/>
              <a:sym typeface="+mn-lt"/>
            </a:endParaRPr>
          </a:p>
        </p:txBody>
      </p:sp>
      <p:sp>
        <p:nvSpPr>
          <p:cNvPr id="15" name="图形 1"/>
          <p:cNvSpPr/>
          <p:nvPr/>
        </p:nvSpPr>
        <p:spPr bwMode="auto">
          <a:xfrm flipH="1" flipV="1">
            <a:off x="4906676" y="518773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50000"/>
                  <a:lumOff val="50000"/>
                </a:srgbClr>
              </a:solidFill>
              <a:effectLst/>
              <a:uLnTx/>
              <a:uFillTx/>
              <a:latin typeface="汉仪雅酷黑 85W"/>
              <a:ea typeface="汉仪正圆-55W"/>
              <a:cs typeface="+mn-ea"/>
              <a:sym typeface="+mn-lt"/>
            </a:endParaRPr>
          </a:p>
        </p:txBody>
      </p:sp>
      <p:sp>
        <p:nvSpPr>
          <p:cNvPr id="2" name="文本框 1"/>
          <p:cNvSpPr txBox="1"/>
          <p:nvPr/>
        </p:nvSpPr>
        <p:spPr>
          <a:xfrm>
            <a:off x="1395730" y="2566670"/>
            <a:ext cx="3348355" cy="2553335"/>
          </a:xfrm>
          <a:prstGeom prst="rect">
            <a:avLst/>
          </a:prstGeom>
          <a:noFill/>
        </p:spPr>
        <p:txBody>
          <a:bodyPr wrap="square">
            <a:spAutoFit/>
          </a:bodyPr>
          <a:lstStyle/>
          <a:p>
            <a:pPr marL="342900" marR="0" lvl="0" indent="-342900" algn="l" defTabSz="457200" rtl="0" eaLnBrk="1" fontAlgn="auto" latinLnBrk="0" hangingPunct="1">
              <a:lnSpc>
                <a:spcPct val="200000"/>
              </a:lnSpc>
              <a:spcBef>
                <a:spcPts val="0"/>
              </a:spcBef>
              <a:spcAft>
                <a:spcPts val="0"/>
              </a:spcAft>
              <a:buClrTx/>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第一种：将</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中的网络拓扑图保存为图片文件，然后在文字文档中用插入图片的方式插入保存的网络拓扑图。如图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2 -23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pic>
        <p:nvPicPr>
          <p:cNvPr id="3" name="图片 2"/>
          <p:cNvPicPr>
            <a:picLocks noChangeAspect="1"/>
          </p:cNvPicPr>
          <p:nvPr/>
        </p:nvPicPr>
        <p:blipFill>
          <a:blip r:embed="rId1"/>
          <a:stretch>
            <a:fillRect/>
          </a:stretch>
        </p:blipFill>
        <p:spPr>
          <a:xfrm>
            <a:off x="5996940" y="2363470"/>
            <a:ext cx="4935855" cy="30283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4.79167E-6 -2.22222E-6 L 0.36679 0.15278 " pathEditMode="relative" rAng="0" ptsTypes="AA">
                                      <p:cBhvr>
                                        <p:cTn id="8" dur="500" spd="-99900" fill="hold"/>
                                        <p:tgtEl>
                                          <p:spTgt spid="14"/>
                                        </p:tgtEl>
                                        <p:attrNameLst>
                                          <p:attrName>ppt_x</p:attrName>
                                          <p:attrName>ppt_y</p:attrName>
                                        </p:attrNameLst>
                                      </p:cBhvr>
                                      <p:rCtr x="18333" y="7639"/>
                                    </p:animMotion>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1.45833E-6 -4.44444E-6 L -0.39492 -0.11018 " pathEditMode="relative" rAng="0" ptsTypes="AA">
                                      <p:cBhvr>
                                        <p:cTn id="12" dur="500" spd="-99900" fill="hold"/>
                                        <p:tgtEl>
                                          <p:spTgt spid="15"/>
                                        </p:tgtEl>
                                        <p:attrNameLst>
                                          <p:attrName>ppt_x</p:attrName>
                                          <p:attrName>ppt_y</p:attrName>
                                        </p:attrNameLst>
                                      </p:cBhvr>
                                      <p:rCtr x="-19753"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bldLvl="0" animBg="1"/>
      <p:bldP spid="15"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5765" y="796925"/>
            <a:ext cx="66490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在文字文档中插入网络拓扑图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2" name="矩形 11"/>
          <p:cNvSpPr/>
          <p:nvPr/>
        </p:nvSpPr>
        <p:spPr>
          <a:xfrm>
            <a:off x="1122680" y="2214245"/>
            <a:ext cx="5262245" cy="3326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4" name="图形 2"/>
          <p:cNvSpPr/>
          <p:nvPr/>
        </p:nvSpPr>
        <p:spPr bwMode="auto">
          <a:xfrm>
            <a:off x="939735" y="203640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50000"/>
                  <a:lumOff val="50000"/>
                </a:srgbClr>
              </a:solidFill>
              <a:effectLst/>
              <a:uLnTx/>
              <a:uFillTx/>
              <a:latin typeface="汉仪雅酷黑 85W"/>
              <a:ea typeface="汉仪正圆-55W"/>
              <a:cs typeface="+mn-ea"/>
              <a:sym typeface="+mn-lt"/>
            </a:endParaRPr>
          </a:p>
        </p:txBody>
      </p:sp>
      <p:sp>
        <p:nvSpPr>
          <p:cNvPr id="15" name="图形 1"/>
          <p:cNvSpPr/>
          <p:nvPr/>
        </p:nvSpPr>
        <p:spPr bwMode="auto">
          <a:xfrm flipH="1" flipV="1">
            <a:off x="6003956" y="518773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50000"/>
                  <a:lumOff val="50000"/>
                </a:srgbClr>
              </a:solidFill>
              <a:effectLst/>
              <a:uLnTx/>
              <a:uFillTx/>
              <a:latin typeface="汉仪雅酷黑 85W"/>
              <a:ea typeface="汉仪正圆-55W"/>
              <a:cs typeface="+mn-ea"/>
              <a:sym typeface="+mn-lt"/>
            </a:endParaRPr>
          </a:p>
        </p:txBody>
      </p:sp>
      <p:sp>
        <p:nvSpPr>
          <p:cNvPr id="2" name="文本框 1"/>
          <p:cNvSpPr txBox="1"/>
          <p:nvPr/>
        </p:nvSpPr>
        <p:spPr>
          <a:xfrm>
            <a:off x="1242695" y="2214245"/>
            <a:ext cx="5027930" cy="3046095"/>
          </a:xfrm>
          <a:prstGeom prst="rect">
            <a:avLst/>
          </a:prstGeom>
          <a:noFill/>
        </p:spPr>
        <p:txBody>
          <a:bodyPr wrap="square">
            <a:spAutoFit/>
          </a:bodyPr>
          <a:lstStyle/>
          <a:p>
            <a:pPr marL="342900" marR="0" lvl="0" indent="-342900" algn="l" defTabSz="457200" rtl="0" eaLnBrk="1" fontAlgn="auto" latinLnBrk="0" hangingPunct="1">
              <a:lnSpc>
                <a:spcPct val="200000"/>
              </a:lnSpc>
              <a:spcBef>
                <a:spcPts val="0"/>
              </a:spcBef>
              <a:spcAft>
                <a:spcPts val="0"/>
              </a:spcAft>
              <a:buClrTx/>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第二种：使用复制粘贴的方式将网络拓扑图导入文档中。这样导入的网络拓扑图放大时图形不会变模糊，并且选择图形后，可以使用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对象的方式进行编辑。在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绘图软件画布的空白处右击鼠标，注意不要选择任何图形，在弹出的菜单中选择复制。如图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2 -26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pic>
        <p:nvPicPr>
          <p:cNvPr id="4" name="图片 3"/>
          <p:cNvPicPr>
            <a:picLocks noChangeAspect="1"/>
          </p:cNvPicPr>
          <p:nvPr/>
        </p:nvPicPr>
        <p:blipFill>
          <a:blip r:embed="rId1"/>
          <a:stretch>
            <a:fillRect/>
          </a:stretch>
        </p:blipFill>
        <p:spPr>
          <a:xfrm>
            <a:off x="6837045" y="2036445"/>
            <a:ext cx="4381500" cy="35039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4.79167E-6 -2.22222E-6 L 0.36679 0.15278 " pathEditMode="relative" rAng="0" ptsTypes="AA">
                                      <p:cBhvr>
                                        <p:cTn id="8" dur="500" spd="-99900" fill="hold"/>
                                        <p:tgtEl>
                                          <p:spTgt spid="14"/>
                                        </p:tgtEl>
                                        <p:attrNameLst>
                                          <p:attrName>ppt_x</p:attrName>
                                          <p:attrName>ppt_y</p:attrName>
                                        </p:attrNameLst>
                                      </p:cBhvr>
                                      <p:rCtr x="18333" y="7639"/>
                                    </p:animMotion>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1.45833E-6 -4.44444E-6 L -0.39492 -0.11018 " pathEditMode="relative" rAng="0" ptsTypes="AA">
                                      <p:cBhvr>
                                        <p:cTn id="12" dur="500" spd="-99900" fill="hold"/>
                                        <p:tgtEl>
                                          <p:spTgt spid="15"/>
                                        </p:tgtEl>
                                        <p:attrNameLst>
                                          <p:attrName>ppt_x</p:attrName>
                                          <p:attrName>ppt_y</p:attrName>
                                        </p:attrNameLst>
                                      </p:cBhvr>
                                      <p:rCtr x="-19753"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15" grpId="0" bldLvl="0" animBg="1"/>
      <p:bldP spid="15"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7505" y="797560"/>
            <a:ext cx="7065010" cy="5262245"/>
          </a:xfrm>
          <a:prstGeom prst="rect">
            <a:avLst/>
          </a:prstGeom>
          <a:noFill/>
        </p:spPr>
        <p:txBody>
          <a:bodyPr wrap="square" rtlCol="0" anchor="t">
            <a:spAutoFit/>
          </a:bodyPr>
          <a:lstStyle/>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实际计算机网络系统工程设计和安装中，网络系统必须依靠综合布线系统才能实现，所以综合布线系统图直接决定网络拓扑结构图。但是综合布线系统图一般在园区和建筑物土建设计阶段进行，往往早于网络系统的规划与设计，因此在综合布线系统图的规划和设计中，必须首先明确用户的需求，按照用户的需求进行规划和设计网络拓扑图，然后设计综合布线系统图和各个子系统。</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网络拓扑结构是指网络中各个结点相互连接的方法和形式，通俗地说就是指网络上的计算机、电缆、集线设备及其他网络设备集合在一起的方法和形式。所以也有人将网络拓扑结构称为网络设计模型或网络图解。网络拓扑结构反映了网络连接关系的本质，不仅可以反映出网络结点在结构中的位置，而且还排除了一些没有反映网络本质特性的细节，如网络连接所使用的线缆类型和网络主机使用的操作系统等。在对网络结构进行设计时，必须依靠网络拓扑结构图反映主机在网络中所处的位置和连接关系，从而指导硬件设备实施和网络布线工程。从某种意义上说，网络拓扑图就是网络建设的蓝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8" name="图片 7" descr="C:/Users/BT01/Desktop/downloaded-image.pngdownloaded-image"/>
          <p:cNvPicPr>
            <a:picLocks noChangeAspect="1"/>
          </p:cNvPicPr>
          <p:nvPr/>
        </p:nvPicPr>
        <p:blipFill>
          <a:blip r:embed="rId1"/>
          <a:srcRect l="6676" r="6676"/>
          <a:stretch>
            <a:fillRect/>
          </a:stretch>
        </p:blipFill>
        <p:spPr>
          <a:xfrm>
            <a:off x="8918443" y="1749926"/>
            <a:ext cx="2523065" cy="29116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1395843"/>
            <a:ext cx="4653915" cy="1262380"/>
            <a:chOff x="2487722" y="938694"/>
            <a:chExt cx="4653915" cy="1262380"/>
          </a:xfrm>
        </p:grpSpPr>
        <p:sp>
          <p:nvSpPr>
            <p:cNvPr id="4" name="椭圆 3"/>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97" y="938694"/>
              <a:ext cx="3876040" cy="1262380"/>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规划与设计工作组级网络拓扑图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规划与设计部门级网络拓扑图</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892550"/>
            <a:chOff x="946487" y="525937"/>
            <a:chExt cx="10580901" cy="3892550"/>
          </a:xfrm>
        </p:grpSpPr>
        <p:sp>
          <p:nvSpPr>
            <p:cNvPr id="17" name="文本框 16"/>
            <p:cNvSpPr txBox="1"/>
            <p:nvPr/>
          </p:nvSpPr>
          <p:spPr>
            <a:xfrm>
              <a:off x="946487" y="2850037"/>
              <a:ext cx="605345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规划与设计工作组级网络拓扑图</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a:t>
            </a:r>
            <a:r>
              <a:rPr lang="zh-CN" altLang="en-US" sz="3200">
                <a:solidFill>
                  <a:schemeClr val="accent3"/>
                </a:solidFill>
              </a:rPr>
              <a:t>设计网络拓扑图</a:t>
            </a:r>
            <a:endParaRPr lang="zh-CN" altLang="en-US" sz="3200">
              <a:solidFill>
                <a:schemeClr val="accent3"/>
              </a:solidFill>
            </a:endParaRPr>
          </a:p>
        </p:txBody>
      </p:sp>
      <p:sp>
        <p:nvSpPr>
          <p:cNvPr id="2" name="矩形 5"/>
          <p:cNvSpPr/>
          <p:nvPr>
            <p:custDataLst>
              <p:tags r:id="rId2"/>
            </p:custDataLst>
          </p:nvPr>
        </p:nvSpPr>
        <p:spPr>
          <a:xfrm>
            <a:off x="808990" y="3176905"/>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网络拓扑图的作用</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80440" y="3654425"/>
            <a:ext cx="23425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网络拓扑图作为直观展示网络连接状况和位置分布的图样，是网络系统建设、管理和问题解决的重要工具，有助于实现信息资源的共享和交流。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d08c9ba7-6311-11f0-a82a-ea9ef6642831.jpg@base@tag=imgScale&amp;m=1&amp;w=475&amp;h=738&amp;q=95d08c9ba7-6311-11f0-a82a-ea9ef6642831"/>
          <p:cNvPicPr>
            <a:picLocks noChangeAspect="1"/>
          </p:cNvPicPr>
          <p:nvPr>
            <p:custDataLst>
              <p:tags r:id="rId4"/>
            </p:custDataLst>
          </p:nvPr>
        </p:nvPicPr>
        <p:blipFill>
          <a:blip r:embed="rId5"/>
          <a:srcRect l="17816" r="17816"/>
          <a:stretch>
            <a:fillRect/>
          </a:stretch>
        </p:blipFill>
        <p:spPr>
          <a:xfrm>
            <a:off x="1424305" y="1627505"/>
            <a:ext cx="937260" cy="145669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37920" y="2283460"/>
            <a:ext cx="308610" cy="3187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d08c9c77-6311-11f0-a82a-ea9ef6642831.jpg@base@tag=imgScale&amp;m=1&amp;w=475&amp;h=738&amp;q=95d08c9c77-6311-11f0-a82a-ea9ef6642831"/>
          <p:cNvPicPr>
            <a:picLocks noChangeAspect="1"/>
          </p:cNvPicPr>
          <p:nvPr>
            <p:custDataLst>
              <p:tags r:id="rId7"/>
            </p:custDataLst>
          </p:nvPr>
        </p:nvPicPr>
        <p:blipFill>
          <a:blip r:embed="rId8"/>
          <a:srcRect l="17816" r="17816"/>
          <a:stretch>
            <a:fillRect/>
          </a:stretch>
        </p:blipFill>
        <p:spPr>
          <a:xfrm>
            <a:off x="4056380" y="1631315"/>
            <a:ext cx="937260" cy="145669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35705" y="2273300"/>
            <a:ext cx="308610" cy="3187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47415" y="3172460"/>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网络拓扑图的类型</a:t>
            </a:r>
            <a:endParaRPr lang="zh-CN" altLang="en-US" b="1">
              <a:solidFill>
                <a:schemeClr val="accent2"/>
              </a:solidFill>
              <a:latin typeface="+mn-ea"/>
              <a:cs typeface="+mn-ea"/>
            </a:endParaRPr>
          </a:p>
        </p:txBody>
      </p:sp>
      <p:sp>
        <p:nvSpPr>
          <p:cNvPr id="21" name="矩形 14"/>
          <p:cNvSpPr/>
          <p:nvPr>
            <p:custDataLst>
              <p:tags r:id="rId11"/>
            </p:custDataLst>
          </p:nvPr>
        </p:nvSpPr>
        <p:spPr>
          <a:xfrm>
            <a:off x="3618865" y="3660140"/>
            <a:ext cx="23425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网络拓扑图的类型多样，包括星型、总线型、环型、网状等，每种类型适用于不同的网络环境和需求，设计时需根据实际情况选择合适的类型。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d08c9c1b-6311-11f0-a82a-ea9ef6642831.jpg@base@tag=imgScale&amp;m=1&amp;w=475&amp;h=738&amp;q=95d08c9c1b-6311-11f0-a82a-ea9ef6642831"/>
          <p:cNvPicPr>
            <a:picLocks noChangeAspect="1"/>
          </p:cNvPicPr>
          <p:nvPr>
            <p:custDataLst>
              <p:tags r:id="rId12"/>
            </p:custDataLst>
          </p:nvPr>
        </p:nvPicPr>
        <p:blipFill>
          <a:blip r:embed="rId13"/>
          <a:srcRect l="1826" r="1826"/>
          <a:stretch>
            <a:fillRect/>
          </a:stretch>
        </p:blipFill>
        <p:spPr>
          <a:xfrm>
            <a:off x="6690360" y="1631315"/>
            <a:ext cx="937260" cy="145669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74130" y="2273300"/>
            <a:ext cx="308610" cy="3187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64885" y="3172460"/>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设计网络拓扑图的步骤</a:t>
            </a:r>
            <a:endParaRPr lang="zh-CN" altLang="en-US" b="1">
              <a:solidFill>
                <a:schemeClr val="accent3"/>
              </a:solidFill>
              <a:latin typeface="+mn-ea"/>
              <a:cs typeface="+mn-ea"/>
            </a:endParaRPr>
          </a:p>
        </p:txBody>
      </p:sp>
      <p:sp>
        <p:nvSpPr>
          <p:cNvPr id="30" name="矩形 23"/>
          <p:cNvSpPr/>
          <p:nvPr>
            <p:custDataLst>
              <p:tags r:id="rId16"/>
            </p:custDataLst>
          </p:nvPr>
        </p:nvSpPr>
        <p:spPr>
          <a:xfrm>
            <a:off x="6229350" y="3660140"/>
            <a:ext cx="23501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设计网络拓扑图的步骤包括需求分析、选择合适的拓扑类型、确定网络设备和连接方式、绘制网络布局图等，每一步都是确保网络高效运行的关键。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d08c9f00-6311-11f0-a82a-ea9ef6642831.jpg@base@tag=imgScale&amp;m=1&amp;w=475&amp;h=738&amp;q=95d08c9f00-6311-11f0-a82a-ea9ef6642831"/>
          <p:cNvPicPr>
            <a:picLocks noChangeAspect="1"/>
          </p:cNvPicPr>
          <p:nvPr>
            <p:custDataLst>
              <p:tags r:id="rId17"/>
            </p:custDataLst>
          </p:nvPr>
        </p:nvPicPr>
        <p:blipFill rotWithShape="1">
          <a:blip r:embed="rId18"/>
          <a:srcRect l="17816" r="17816"/>
          <a:stretch>
            <a:fillRect/>
          </a:stretch>
        </p:blipFill>
        <p:spPr>
          <a:xfrm>
            <a:off x="9250680" y="1627505"/>
            <a:ext cx="937260" cy="145669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90965" y="2283460"/>
            <a:ext cx="308610" cy="3187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39175" y="3176905"/>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网络拓扑图的优化要点</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10625" y="3655695"/>
            <a:ext cx="23425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网络拓扑图的优化要点包括简化网络结构、提高网络的可扩展性和可靠性、确保网络的冗余设计以及考虑未来网络升级的需求，从而提升网络的整体性能。</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d021e0e6-6311-11f0-981c-8e68ccaa2fa5.jpg@base@tag=imgScale&amp;m=1&amp;w=1423&amp;h=1781&amp;q=95d021e0e6-6311-11f0-981c-8e68ccaa2fa5"/>
          <p:cNvPicPr>
            <a:picLocks noChangeAspect="1"/>
          </p:cNvPicPr>
          <p:nvPr>
            <p:custDataLst>
              <p:tags r:id="rId2"/>
            </p:custDataLst>
          </p:nvPr>
        </p:nvPicPr>
        <p:blipFill>
          <a:blip r:embed="rId3"/>
          <a:srcRect t="8354" b="8354"/>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idx="4294967295"/>
            <p:custDataLst>
              <p:tags r:id="rId4"/>
            </p:custDataLst>
          </p:nvPr>
        </p:nvSpPr>
        <p:spPr>
          <a:xfrm>
            <a:off x="629285" y="537845"/>
            <a:ext cx="6292850" cy="554355"/>
          </a:xfrm>
        </p:spPr>
        <p:txBody>
          <a:bodyPr/>
          <a:lstStyle/>
          <a:p>
            <a:r>
              <a:rPr lang="zh-CN" altLang="en-US" sz="2800">
                <a:solidFill>
                  <a:schemeClr val="accent3"/>
                </a:solidFill>
              </a:rPr>
              <a:t>工作组级网络的需求分析</a:t>
            </a:r>
            <a:endParaRPr lang="zh-CN" altLang="en-US" sz="2800">
              <a:solidFill>
                <a:schemeClr val="accent3"/>
              </a:solidFill>
            </a:endParaRPr>
          </a:p>
        </p:txBody>
      </p:sp>
      <p:sp>
        <p:nvSpPr>
          <p:cNvPr id="3" name="边界"/>
          <p:cNvSpPr/>
          <p:nvPr>
            <p:custDataLst>
              <p:tags r:id="rId5"/>
            </p:custDataLst>
          </p:nvPr>
        </p:nvSpPr>
        <p:spPr>
          <a:xfrm>
            <a:off x="505460" y="1417320"/>
            <a:ext cx="627253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505460" y="1410970"/>
            <a:ext cx="49403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904240" y="1411605"/>
            <a:ext cx="579056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工作组级网络的定义</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902970" y="1765935"/>
            <a:ext cx="579056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工作组级网络是企业中最基础的网络单元，负责企业信息流和数据流的产生，通常由多台业务联系密切的计算机、交换机和服务器组成。</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645997" y="1826321"/>
            <a:ext cx="9525" cy="682625"/>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05460" y="2633345"/>
            <a:ext cx="49403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904240" y="2633980"/>
            <a:ext cx="579056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工作组级网络的重要性</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902970" y="2988945"/>
            <a:ext cx="579056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工作组级网络作为企业信息交流的基础，其稳定性和效率直接影响到整个企业的运营效率，因此，对工作组级网络的需求分析至关重要。</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645997" y="3048435"/>
            <a:ext cx="9525" cy="682625"/>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05460" y="3856355"/>
            <a:ext cx="49403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904240" y="3856990"/>
            <a:ext cx="579056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工作组级网络的需求分析方法</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902970" y="4211320"/>
            <a:ext cx="579056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进行工作组级网络的需求分析时，需要详细分析组内和组间的联系紧密程度，以及对网络的具体要求，以获得准确的需求描述。</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645997" y="4271819"/>
            <a:ext cx="9525" cy="682625"/>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05460" y="5079365"/>
            <a:ext cx="49403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904240" y="5080000"/>
            <a:ext cx="579056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工作组级网络的案例分析</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902970" y="5434330"/>
            <a:ext cx="579056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通过具体案例分析，可以更好地理解工作组级网络在实际应用中的需求和配置，从而为设计和优化提供参考。</a:t>
            </a:r>
            <a:endParaRPr lang="zh-CN" altLang="en-US" sz="14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830070" y="858520"/>
            <a:ext cx="5136515" cy="46228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rPr>
              <a:t>工作组级网络的配置与优化</a:t>
            </a:r>
            <a:endParaRPr lang="zh-CN" altLang="en-US" sz="2800">
              <a:solidFill>
                <a:schemeClr val="accent3"/>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工作组级网络通常由</a:t>
            </a:r>
            <a:r>
              <a:rPr lang="en-US" altLang="zh-CN" sz="1600">
                <a:solidFill>
                  <a:schemeClr val="tx1">
                    <a:lumMod val="85000"/>
                    <a:lumOff val="15000"/>
                  </a:schemeClr>
                </a:solidFill>
                <a:latin typeface="+mn-ea"/>
                <a:cs typeface="+mn-ea"/>
                <a:sym typeface="+mn-ea"/>
              </a:rPr>
              <a:t>PC1</a:t>
            </a:r>
            <a:r>
              <a:rPr lang="zh-CN" altLang="en-US" sz="1600">
                <a:solidFill>
                  <a:schemeClr val="tx1">
                    <a:lumMod val="85000"/>
                    <a:lumOff val="15000"/>
                  </a:schemeClr>
                </a:solidFill>
                <a:latin typeface="+mn-ea"/>
                <a:cs typeface="+mn-ea"/>
                <a:sym typeface="+mn-ea"/>
              </a:rPr>
              <a:t>～</a:t>
            </a:r>
            <a:r>
              <a:rPr lang="en-US" altLang="zh-CN" sz="1600">
                <a:solidFill>
                  <a:schemeClr val="tx1">
                    <a:lumMod val="85000"/>
                    <a:lumOff val="15000"/>
                  </a:schemeClr>
                </a:solidFill>
                <a:latin typeface="+mn-ea"/>
                <a:cs typeface="+mn-ea"/>
                <a:sym typeface="+mn-ea"/>
              </a:rPr>
              <a:t>PCx</a:t>
            </a:r>
            <a:r>
              <a:rPr lang="zh-CN" altLang="en-US" sz="1600">
                <a:solidFill>
                  <a:schemeClr val="tx1">
                    <a:lumMod val="85000"/>
                    <a:lumOff val="15000"/>
                  </a:schemeClr>
                </a:solidFill>
                <a:latin typeface="+mn-ea"/>
                <a:cs typeface="+mn-ea"/>
                <a:sym typeface="+mn-ea"/>
              </a:rPr>
              <a:t>等业务联系密切的计算机、工作组交换机以及工作组服务器组成，并与上一级汇聚交换机互联。</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工作组级网络的组成</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工作组交换机的主要作用是便于工作组成员之间方便快捷地进行内部交流，使得数据通信在工作组内部进行，减少对主干网络的依赖，节省带宽。</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工作组交换机的作用</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在配置网络时，需要考虑网络的规模、用户数量、应用需求、安全性和可扩展性等因素，以确保网络配置合理且高效。</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网络配置的考量因素</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提升网络运行效率的策略包括优化网络设计、合理分配网络资源、实施有效的网络管理措施以及定期进行网络性能评估和维护。</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提升网络运行效率的策略</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735" y="1959392"/>
            <a:ext cx="10322974" cy="3814875"/>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a:ea typeface="汉仪正圆-55W"/>
                <a:cs typeface="+mn-cs"/>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a:ea typeface="汉仪正圆-55W"/>
                <a:cs typeface="+mn-cs"/>
              </a:endParaRPr>
            </a:p>
          </p:txBody>
        </p:sp>
      </p:grpSp>
      <p:sp>
        <p:nvSpPr>
          <p:cNvPr id="6" name="文本框 5"/>
          <p:cNvSpPr txBox="1"/>
          <p:nvPr/>
        </p:nvSpPr>
        <p:spPr>
          <a:xfrm>
            <a:off x="1675924" y="1959310"/>
            <a:ext cx="6316609" cy="46037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按照图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2-2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所示绘制工作组级网络拓扑图。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绘制工作组级网络拓扑图</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60209" y="3429000"/>
            <a:ext cx="1407262" cy="1245128"/>
          </a:xfrm>
          <a:prstGeom prst="rect">
            <a:avLst/>
          </a:prstGeom>
        </p:spPr>
      </p:pic>
      <p:pic>
        <p:nvPicPr>
          <p:cNvPr id="2" name="图片 1"/>
          <p:cNvPicPr>
            <a:picLocks noChangeAspect="1"/>
          </p:cNvPicPr>
          <p:nvPr/>
        </p:nvPicPr>
        <p:blipFill>
          <a:blip r:embed="rId2"/>
          <a:stretch>
            <a:fillRect/>
          </a:stretch>
        </p:blipFill>
        <p:spPr>
          <a:xfrm>
            <a:off x="1675765" y="2590800"/>
            <a:ext cx="6771640" cy="22447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xml><?xml version="1.0" encoding="utf-8"?>
<p:tagLst xmlns:p="http://schemas.openxmlformats.org/presentationml/2006/main">
  <p:tag name="KSO_WM_DIAGRAM_VIRTUALLY_FRAME" val="{&quot;height&quot;:387.90047395313405,&quot;left&quot;:63.685905511811015,&quot;top&quot;:128.14653392088175,&quot;width&quot;:818.2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0411/af020faeafc7e4080ad9898c1ef1d616.jpg@base@tag=imgScale&amp;m=1&amp;w=475&amp;h=738&amp;q=95&quot;}*gallery__ai_v2.1.3_ONLINE*f39d3753-de49-46f0-8dc6-fa45a54a6013-slide-0"/>
  <p:tag name="KSO_WM_UNIT_LINE_FILL_TYPE" val="2"/>
  <p:tag name="KSO_WM_UNIT_USESOURCEFORMAT_APPLY" val="1"/>
</p:tagLst>
</file>

<file path=ppt/tags/tag11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111.xml><?xml version="1.0" encoding="utf-8"?>
<p:tagLst xmlns:p="http://schemas.openxmlformats.org/presentationml/2006/main">
  <p:tag name="KSO_WM_UNIT_VALUE" val="1617*1185"/>
  <p:tag name="KSO_WM_UNIT_HIGHLIGHT" val="0"/>
  <p:tag name="KSO_WM_UNIT_COMPATIBLE" val="0"/>
  <p:tag name="KSO_WM_UNIT_DIAGRAM_ISNUMVISUAL" val="0"/>
  <p:tag name="KSO_WM_UNIT_DIAGRAM_ISREFERUNIT" val="0"/>
  <p:tag name="KSO_WM_UNIT_TYPE" val="d"/>
  <p:tag name="KSO_WM_UNIT_INDEX" val="1"/>
  <p:tag name="KSO_WM_UNIT_ID" val="custom20231805_1*d*1"/>
  <p:tag name="KSO_WM_TEMPLATE_CATEGORY" val="custom"/>
  <p:tag name="KSO_WM_TEMPLATE_INDEX" val="20231805"/>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30325/04b74b5f1736ccb3bac6957bb7ea44a1.jpg@base@tag=imgScale&amp;m=1&amp;w=1185&amp;h=1617&amp;q=95&quot;}*gallery__ai_v2.1.3_ONLINE*7160047e-7caa-45c3-b9e3-2881a07b3747-slide-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805_1*i*1"/>
  <p:tag name="KSO_WM_TEMPLATE_CATEGORY" val="custom"/>
  <p:tag name="KSO_WM_TEMPLATE_INDEX" val="20231805"/>
  <p:tag name="KSO_WM_UNIT_LAYERLEVEL" val="1"/>
  <p:tag name="KSO_WM_TAG_VERSION" val="3.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1805_1*f*1"/>
  <p:tag name="KSO_WM_TEMPLATE_CATEGORY" val="custom"/>
  <p:tag name="KSO_WM_TEMPLATE_INDEX" val="20231805"/>
  <p:tag name="KSO_WM_UNIT_LAYERLEVEL" val="1"/>
  <p:tag name="KSO_WM_TAG_VERSION" val="3.0"/>
  <p:tag name="KSO_WM_BEAUTIFY_FLAG" val="#wm#"/>
  <p:tag name="KSO_WM_UNIT_PRESET_TEXT" val="单击添加正文，文字是思想的提炼，为了最终演示发布的良好效果。&#13;请言简的阐述观点。根据需要可酌情增减文字，以便观者准确理解您所传达的信息，文字是您思想的提炼。"/>
  <p:tag name="KSO_WM_UNIT_TEXT_TYPE" val="1"/>
</p:tagLst>
</file>

<file path=ppt/tags/tag11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INDEX" val="1"/>
  <p:tag name="KSO_WM_TEMPLATE_CATEGORY" val="custom"/>
  <p:tag name="KSO_WM_UNIT_LAYERLEVEL" val="1"/>
  <p:tag name="KSO_WM_TAG_VERSION" val="3.0"/>
  <p:tag name="KSO_WM_BEAUTIFY_FLAG" val="#wm#"/>
  <p:tag name="KSO_WM_TEMPLATE_INDEX" val="20231805"/>
  <p:tag name="KSO_WM_UNIT_ID" val="custom20231805_1*a*1"/>
  <p:tag name="KSO_WM_UNIT_TEXT_TYPE" val="1"/>
  <p:tag name="KSO_WM_UNIT_PRESET_TEXT" val="单击&#13;此处添加&#13;页面的标题"/>
  <p:tag name="KSO_WM_UNIT_TYPE_DROP" val="a"/>
</p:tagLst>
</file>

<file path=ppt/tags/tag11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15*458"/>
  <p:tag name="KSO_WM_SLIDE_POSITION" val="0*40"/>
  <p:tag name="KSO_WM_SLIDE_LAYOUT" val="a_d_f"/>
  <p:tag name="KSO_WM_SLIDE_LAYOUT_CNT" val="1_1_1"/>
  <p:tag name="KSO_WM_SPECIAL_SOURCE" val="bdnull"/>
  <p:tag name="KSO_WM_TEMPLATE_INDEX" val="20231805"/>
  <p:tag name="KSO_WM_TEMPLATE_SUBCATEGORY" val="0"/>
  <p:tag name="KSO_WM_SLIDE_INDEX" val="1"/>
  <p:tag name="KSO_WM_TAG_VERSION" val="3.0"/>
  <p:tag name="KSO_WM_SLIDE_ID" val="custom20231805_1"/>
  <p:tag name="KSO_WM_SLIDE_ITEM_CNT" val="0"/>
  <p:tag name="KSO_WM_SLIDE_SOURCE" val="WPPAIGenerateSlide"/>
</p:tagLst>
</file>

<file path=ppt/tags/tag116.xml><?xml version="1.0" encoding="utf-8"?>
<p:tagLst xmlns:p="http://schemas.openxmlformats.org/presentationml/2006/main">
  <p:tag name="resource_record_key" val="{&quot;70&quot;:[3321640,3325561,3314404]}"/>
  <p:tag name="commondata" val="eyJjb3VudCI6MSwiaGRpZCI6ImYxNzBjMmQzMzhiMjBlMjA5OTI4NzFlMzg3MTdkZDU0IiwidXNlckNvdW50IjoxfQ=="/>
</p:tagLst>
</file>

<file path=ppt/tags/tag12.xml><?xml version="1.0" encoding="utf-8"?>
<p:tagLst xmlns:p="http://schemas.openxmlformats.org/presentationml/2006/main">
  <p:tag name="KSO_WM_DIAGRAM_VIRTUALLY_FRAME" val="{&quot;height&quot;:387.90047395313405,&quot;left&quot;:63.685905511811015,&quot;top&quot;:128.14653392088175,&quot;width&quot;:818.2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DIAGRAM_VIRTUALLY_FRAME" val="{&quot;height&quot;:387.90047395313405,&quot;left&quot;:63.685905511811015,&quot;top&quot;:128.14653392088175,&quot;width&quot;:818.2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0423/9a051cb15ccac4aa234d0c6cb630da9d.jpg@base@tag=imgScale&amp;m=1&amp;w=475&amp;h=738&amp;q=95&quot;}*gallery__ai_v2.1.3_ONLINE*f39d3753-de49-46f0-8dc6-fa45a54a6013-slide-0"/>
  <p:tag name="KSO_WM_UNIT_LINE_FILL_TYPE" val="2"/>
  <p:tag name="KSO_WM_UNIT_USESOURCEFORMAT_APPLY" val="1"/>
</p:tagLst>
</file>

<file path=ppt/tags/tag16.xml><?xml version="1.0" encoding="utf-8"?>
<p:tagLst xmlns:p="http://schemas.openxmlformats.org/presentationml/2006/main">
  <p:tag name="KSO_WM_DIAGRAM_VIRTUALLY_FRAME" val="{&quot;height&quot;:387.90047395313405,&quot;left&quot;:63.685905511811015,&quot;top&quot;:128.14653392088175,&quot;width&quot;:818.2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cdn-docer.ks3-cn-beijing-internal.ksyuncs.com/wps_cdn_docer/storage/20240615/2573a26aa56a6a00c2235fa06071c572.jpg@base@tag=imgScale&amp;m=1&amp;w=1423&amp;h=1781&amp;q=95&quot;}*gallery__ai_v2.1.3_ONLINE*58a47ed7-4c82-4fbb-92e2-b397ced651cd-slide-0"/>
  <p:tag name="KSO_WM_UNIT_FILL_FORE_SCHEMECOLOR_INDEX" val="5"/>
  <p:tag name="KSO_WM_UNIT_FILL_TYPE" val="1"/>
  <p:tag name="KSO_WM_UNIT_LINE_FORE_SCHEMECOLOR_INDEX" val="5"/>
  <p:tag name="KSO_WM_UNIT_LINE_FILL_TYPE" val="2"/>
  <p:tag name="KSO_WM_UNIT_USESOURCEFORMAT_APPLY" val="1"/>
</p:tagLst>
</file>

<file path=ppt/tags/tag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9.8,&quot;top&quot;:110.65000000000005,&quot;width&quot;:4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3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DIAGRAM_VIRTUALLY_FRAME" val="{&quot;height&quot;:387.90047395313405,&quot;left&quot;:63.685905511811015,&quot;top&quot;:128.14653392088175,&quot;width&quot;:818.2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829/1b351602aad5e373ef9050f7b57b6637.jpg@base@tag=imgScale&amp;m=1&amp;w=475&amp;h=738&amp;q=95&quot;}*gallery__ai_v2.1.3_ONLINE*f39d3753-de49-46f0-8dc6-fa45a54a6013-slide-0"/>
  <p:tag name="KSO_WM_UNIT_LINE_FILL_TYPE" val="2"/>
  <p:tag name="KSO_WM_UNIT_USESOURCEFORMAT_APPLY" val="1"/>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5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1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4*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2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4*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3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4*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387.90047395313405,&quot;left&quot;:63.685905511811015,&quot;top&quot;:128.14653392088175,&quot;width&quot;:818.2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4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4*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6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5_1"/>
  <p:tag name="KSO_WM_TEMPLATE_INDEX" val="20231751"/>
  <p:tag name="KSO_WM_TAG_VERSION" val="3.0"/>
  <p:tag name="KSO_WM_DIAGRAM_VERSION" val="3"/>
  <p:tag name="KSO_WM_DIAGRAM_COLOR_TEXT_CAN_REMOVE" val="n"/>
  <p:tag name="KSO_WM_DIAGRAM_MAX_ITEMCNT" val="6"/>
  <p:tag name="KSO_WM_DIAGRAM_VIRTUALLY_FRAME" val="{&quot;height&quot;:331.5254360985944,&quot;left&quot;:56.05,&quot;top&quot;:132.59960327148437,&quot;width&quot;:827.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51_4*l_h_a*1_5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31.5254360985944,&quot;left&quot;:56.05,&quot;top&quot;:132.59960327148437,&quot;width&quot;:82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i*1_2_4_2"/>
  <p:tag name="KSO_WM_TEMPLATE_CATEGORY" val="diagram"/>
  <p:tag name="KSO_WM_TEMPLATE_INDEX" val="20231090"/>
  <p:tag name="KSO_WM_UNIT_LAYERLEVEL" val="1_1_1_1"/>
  <p:tag name="KSO_WM_TAG_VERSION" val="3.0"/>
  <p:tag name="KSO_WM_UNIT_TYPE" val="n_h_h_i"/>
  <p:tag name="KSO_WM_UNIT_INDEX" val="1_2_4_2"/>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6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6_2"/>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solidLine&quot;:{&quot;brightness&quot;:0.4000000059604645,&quot;colorType&quot;:1,&quot;foreColorIndex&quot;:10,&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10"/>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3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2"/>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5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2"/>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solidLine&quot;:{&quot;brightness&quot;:0.4000000059604645,&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9"/>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1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2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2"/>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387.90047395313405,&quot;left&quot;:63.685905511811015,&quot;top&quot;:128.14653392088175,&quot;width&quot;:818.2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20111/d33cf88c237f0cefd6270d68e29e699d.jpg@base@tag=imgScale&amp;m=1&amp;w=475&amp;h=738&amp;q=95&quot;}*gallery__ai_v2.1.3_ONLINE*f39d3753-de49-46f0-8dc6-fa45a54a6013-slide-0"/>
  <p:tag name="KSO_WM_UNIT_LINE_FILL_TYPE" val="2"/>
  <p:tag name="KSO_WM_UNIT_USESOURCEFORMAT_APPLY" val="1"/>
</p:tagLst>
</file>

<file path=ppt/tags/tag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6_1"/>
  <p:tag name="KSO_WM_UNIT_ID" val="diagram20231090_4*n_h_h_a*1_2_6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0_4*n_h_h_a*1_2_2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90_4*n_h_h_a*1_2_4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90_4*n_h_h_a*1_2_5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0_4*n_h_h_a*1_2_1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3"/>
  <p:tag name="KSO_WM_UNIT_TEXT_FILL_TYPE" val="3"/>
  <p:tag name="KSO_WM_DIAGRAM_USE_COLOR_VALUE" val="{&quot;color_scheme&quot;:1,&quot;color_type&quot;:1,&quot;theme_color_indexes&quot;:[]}"/>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1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5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quot;colorType&quot;:1,&quot;foreColorIndex&quot;:9,&quot;pos&quot;:1,&quot;transparency&quot;:0},{&quot;brightness&quot;:0.15000000596046448,&quot;colorType&quot;:1,&quot;foreColorIndex&quot;:9,&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0_4*n_h_h_a*1_2_3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3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quot;colorType&quot;:1,&quot;foreColorIndex&quot;:10,&quot;pos&quot;:1,&quot;transparency&quot;:0},{&quot;brightness&quot;:0.15000000596046448,&quot;colorType&quot;:1,&quot;foreColorIndex&quot;:10,&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6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6_3"/>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20000000298023224,&quot;colorType&quot;:1,&quot;foreColorIndex&quot;:10,&quot;pos&quot;:1,&quot;transparency&quot;:0},{&quot;brightness&quot;:0,&quot;colorType&quot;:1,&quot;foreColorIndex&quot;:10,&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387.90047395313405,&quot;left&quot;:63.685905511811015,&quot;top&quot;:128.14653392088175,&quot;width&quot;:818.2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5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3"/>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20000000298023224,&quot;colorType&quot;:1,&quot;foreColorIndex&quot;:9,&quot;pos&quot;:1,&quot;transparency&quot;:0},{&quot;brightness&quot;:0,&quot;colorType&quot;:1,&quot;foreColorIndex&quot;:9,&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4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3"/>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20000000298023224,&quot;colorType&quot;:1,&quot;foreColorIndex&quot;:8,&quot;pos&quot;:1,&quot;transparency&quot;:0},{&quot;brightness&quot;:0,&quot;colorType&quot;:1,&quot;foreColorIndex&quot;:8,&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3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3"/>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quot;colorType&quot;:1,&quot;foreColorIndex&quot;:7,&quot;pos&quot;:0,&quot;transparency&quot;:0},{&quot;brightness&quot;:0.20000000298023224,&quot;colorType&quot;:1,&quot;foreColorIndex&quot;:7,&quot;pos&quot;:1,&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2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3"/>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20000000298023224,&quot;colorType&quot;:1,&quot;foreColorIndex&quot;:6,&quot;pos&quot;:1,&quot;transparency&quot;:0},{&quot;brightness&quot;:0,&quot;colorType&quot;:1,&quot;foreColorIndex&quot;:6,&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1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3"/>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20000000298023224,&quot;colorType&quot;:1,&quot;foreColorIndex&quot;:5,&quot;pos&quot;:1,&quot;transparency&quot;:0},{&quot;brightness&quot;:0,&quot;colorType&quot;:1,&quot;foreColorIndex&quot;:5,&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2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15000000596046448,&quot;colorType&quot;:1,&quot;foreColorIndex&quot;:6,&quot;pos&quot;:1,&quot;transparency&quot;:0},{&quot;brightness&quot;:0.2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x*1_2_3_1"/>
  <p:tag name="KSO_WM_TEMPLATE_CATEGORY" val="diagram"/>
  <p:tag name="KSO_WM_TEMPLATE_INDEX" val="20231090"/>
  <p:tag name="KSO_WM_UNIT_LAYERLEVEL" val="1_1_1_1"/>
  <p:tag name="KSO_WM_TAG_VERSION" val="3.0"/>
  <p:tag name="KSO_WM_UNIT_VALUE" val="77*77"/>
  <p:tag name="KSO_WM_UNIT_TYPE" val="n_h_h_x"/>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6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6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15000000596046448,&quot;colorType&quot;:1,&quot;foreColorIndex&quot;:8,&quot;pos&quot;:1,&quot;transparency&quot;:0},{&quot;brightness&quot;:0.25,&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x*1_2_2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73*65"/>
  <p:tag name="KSO_WM_UNIT_TYPE" val="n_h_h_x"/>
  <p:tag name="KSO_WM_UNIT_INDEX" val="1_2_2_1"/>
  <p:tag name="KSO_WM_DIAGRAM_MAX_ITEMCNT" val="6"/>
  <p:tag name="KSO_WM_DIAGRAM_MIN_ITEMCNT" val="3"/>
  <p:tag name="KSO_WM_DIAGRAM_VIRTUALLY_FRAME" val="{&quot;height&quot;:362.9,&quot;left&quot;:62.6,&quot;top&quot;:107.05,&quot;width&quot;:834.9}"/>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4*n_h_h_i*1_2_4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3"/>
  <p:tag name="KSO_WM_DIAGRAM_VIRTUALLY_FRAME" val="{&quot;height&quot;:362.9,&quot;left&quot;:62.6,&quot;top&quot;:107.05,&quot;width&quot;:834.9}"/>
  <p:tag name="KSO_WM_DIAGRAM_COLOR_MATCH_VALUE" val="{&quot;shape&quot;:{&quot;fill&quot;:{&quot;gradient&quot;:[{&quot;brightness&quot;:0.15000000596046448,&quot;colorType&quot;:1,&quot;foreColorIndex&quot;:7,&quot;pos&quot;:1,&quot;transparency&quot;:0},{&quot;brightness&quot;:0.2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3.685905511811015,&quot;top&quot;:128.14653392088175,&quot;width&quot;:818.2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x*1_2_4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73*60"/>
  <p:tag name="KSO_WM_UNIT_TYPE" val="n_h_h_x"/>
  <p:tag name="KSO_WM_UNIT_INDEX" val="1_2_4_1"/>
  <p:tag name="KSO_WM_DIAGRAM_MAX_ITEMCNT" val="6"/>
  <p:tag name="KSO_WM_DIAGRAM_MIN_ITEMCNT" val="3"/>
  <p:tag name="KSO_WM_DIAGRAM_VIRTUALLY_FRAME" val="{&quot;height&quot;:362.9,&quot;left&quot;:62.6,&quot;top&quot;:107.05,&quot;width&quot;:834.9}"/>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x*1_2_1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80*68"/>
  <p:tag name="KSO_WM_UNIT_TYPE" val="n_h_h_x"/>
  <p:tag name="KSO_WM_UNIT_INDEX" val="1_2_1_1"/>
  <p:tag name="KSO_WM_DIAGRAM_MAX_ITEMCNT" val="6"/>
  <p:tag name="KSO_WM_DIAGRAM_MIN_ITEMCNT" val="3"/>
  <p:tag name="KSO_WM_DIAGRAM_VIRTUALLY_FRAME" val="{&quot;height&quot;:362.9,&quot;left&quot;:62.6,&quot;top&quot;:107.05,&quot;width&quot;:834.9}"/>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x*1_2_5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69*69"/>
  <p:tag name="KSO_WM_UNIT_TYPE" val="n_h_h_x"/>
  <p:tag name="KSO_WM_UNIT_INDEX" val="1_2_5_1"/>
  <p:tag name="KSO_WM_DIAGRAM_MAX_ITEMCNT" val="6"/>
  <p:tag name="KSO_WM_DIAGRAM_MIN_ITEMCNT" val="3"/>
  <p:tag name="KSO_WM_DIAGRAM_VIRTUALLY_FRAME" val="{&quot;height&quot;:362.9,&quot;left&quot;:62.6,&quot;top&quot;:107.05,&quot;width&quot;:834.9}"/>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4*n_h_h_x*1_2_6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72*61"/>
  <p:tag name="KSO_WM_UNIT_TYPE" val="n_h_h_x"/>
  <p:tag name="KSO_WM_UNIT_INDEX" val="1_2_6_1"/>
  <p:tag name="KSO_WM_DIAGRAM_MAX_ITEMCNT" val="6"/>
  <p:tag name="KSO_WM_DIAGRAM_MIN_ITEMCNT" val="3"/>
  <p:tag name="KSO_WM_DIAGRAM_VIRTUALLY_FRAME" val="{&quot;height&quot;:362.9,&quot;left&quot;:62.6,&quot;top&quot;:107.05,&quot;width&quot;:834.9}"/>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95.xml><?xml version="1.0" encoding="utf-8"?>
<p:tagLst xmlns:p="http://schemas.openxmlformats.org/presentationml/2006/main">
  <p:tag name="KSO_WM_UNIT_VALUE" val="1474*2435"/>
  <p:tag name="KSO_WM_UNIT_HIGHLIGHT" val="0"/>
  <p:tag name="KSO_WM_UNIT_COMPATIBLE" val="0"/>
  <p:tag name="KSO_WM_UNIT_DIAGRAM_ISNUMVISUAL" val="0"/>
  <p:tag name="KSO_WM_UNIT_DIAGRAM_ISREFERUNIT" val="0"/>
  <p:tag name="KSO_WM_UNIT_TYPE" val="d"/>
  <p:tag name="KSO_WM_UNIT_INDEX" val="1"/>
  <p:tag name="KSO_WM_UNIT_ID" val="custom20232396_1*d*1"/>
  <p:tag name="KSO_WM_TEMPLATE_CATEGORY" val="custom"/>
  <p:tag name="KSO_WM_TEMPLATE_INDEX" val="20232396"/>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http://wps-cdn-docer.ks3-cn-beijing-internal.ksyuncs.com/wps_cdn_docer/storage/20210719/2f671550cdd58dea2169b5a5516eaa48.jpg@base@tag=imgScale&amp;m=1&amp;w=2435&amp;h=1474&amp;q=95&quot;}*gallery__ai_v2.1.3_ONLINE*f0a77465-dea5-43e6-82ad-be441942a76a-slide-0"/>
</p:tagLst>
</file>

<file path=ppt/tags/tag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2396_1*f*1"/>
  <p:tag name="KSO_WM_TEMPLATE_CATEGORY" val="custom"/>
  <p:tag name="KSO_WM_TEMPLATE_INDEX" val="20232396"/>
  <p:tag name="KSO_WM_UNIT_LAYERLEVEL" val="1"/>
  <p:tag name="KSO_WM_TAG_VERSION" val="3.0"/>
  <p:tag name="KSO_WM_UNIT_TEXT_FILL_FORE_SCHEMECOLOR_INDEX_BRIGHTNESS" val="0.25"/>
  <p:tag name="KSO_WM_DIAGRAM_VERSION" val="3"/>
  <p:tag name="KSO_WM_DIAGRAM_COLOR_TRICK" val="1"/>
  <p:tag name="KSO_WM_DIAGRAM_COLOR_TEXT_CAN_REMOVE" val="n"/>
  <p:tag name="KSO_WM_DIAGRAM_MAX_ITEMCNT" val="2"/>
  <p:tag name="KSO_WM_DIAGRAM_MIN_ITEMCNT" val="1"/>
  <p:tag name="KSO_WM_DIAGRAM_VIRTUALLY_FRAME" val="{&quot;height&quot;:191.34487915039062,&quot;left&quot;:481.82461058609124,&quot;top&quot;:326.028111605907,&quot;width&quot;:396.850463867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TEXT_LAYER_COUNT" val="1"/>
  <p:tag name="KSO_WM_BEAUTIFY_FLAG" val="#wm#"/>
  <p:tag name="KSO_WM_UNIT_PRESET_TEXT" val="单击添加正文，文字是您思想的提炼，为了最终演示发布的良好效果，请言简的阐述观点。根据需要可酌情增减文字，以便观者准确理解您所传达的信息。"/>
</p:tagLst>
</file>

<file path=ppt/tags/tag97.xml><?xml version="1.0" encoding="utf-8"?>
<p:tagLst xmlns:p="http://schemas.openxmlformats.org/presentationml/2006/main">
  <p:tag name="KSO_WM_SLIDE_ID" val="custom2023239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2396"/>
  <p:tag name="KSO_WM_SLIDE_TYPE" val="text"/>
  <p:tag name="KSO_WM_SLIDE_SUBTYPE" val="picTxt"/>
  <p:tag name="KSO_WM_SLIDE_SIZE" val="878*485"/>
  <p:tag name="KSO_WM_SLIDE_POSITION" val="0*0"/>
  <p:tag name="KSO_WM_SLIDE_LAYOUT" val="a_d_f"/>
  <p:tag name="KSO_WM_SLIDE_LAYOUT_CNT" val="1_1_1"/>
  <p:tag name="KSO_WM_SPECIAL_SOURCE" val="bdnull"/>
  <p:tag name="KSO_WM_SLIDE_SOURCE" val="WPPAIGenerateSlide"/>
</p:tagLst>
</file>

<file path=ppt/tags/tag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TEXT_TYPE" val="1"/>
  <p:tag name="KSO_WM_UNIT_PRESET_TEXT" val="单击此处添加标题"/>
  <p:tag name="KSO_WM_UNIT_TYPE_DROP" val="a"/>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3989</Words>
  <Application>WPS 演示</Application>
  <PresentationFormat>宽屏</PresentationFormat>
  <Paragraphs>225</Paragraphs>
  <Slides>27</Slides>
  <Notes>31</Notes>
  <HiddenSlides>1</HiddenSlides>
  <MMClips>0</MMClips>
  <ScaleCrop>false</ScaleCrop>
  <HeadingPairs>
    <vt:vector size="6" baseType="variant">
      <vt:variant>
        <vt:lpstr>已用的字体</vt:lpstr>
      </vt:variant>
      <vt:variant>
        <vt:i4>22</vt:i4>
      </vt:variant>
      <vt:variant>
        <vt:lpstr>主题</vt:lpstr>
      </vt:variant>
      <vt:variant>
        <vt:i4>10</vt:i4>
      </vt:variant>
      <vt:variant>
        <vt:lpstr>幻灯片标题</vt:lpstr>
      </vt:variant>
      <vt:variant>
        <vt:i4>27</vt:i4>
      </vt:variant>
    </vt:vector>
  </HeadingPairs>
  <TitlesOfParts>
    <vt:vector size="59"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阿里巴巴普惠体 M</vt:lpstr>
      <vt:lpstr>微软雅黑</vt:lpstr>
      <vt:lpstr>Arial Unicode MS</vt:lpstr>
      <vt:lpstr>等线</vt:lpstr>
      <vt:lpstr>思源黑体 CN Regular</vt:lpstr>
      <vt:lpstr>汉仪正圆-55W</vt:lpstr>
      <vt:lpstr>Segoe Print</vt:lpstr>
      <vt:lpstr>稻壳鸭鸭   https://www.docer.com/works?userid=327037375</vt:lpstr>
      <vt:lpstr>Office 主题</vt:lpstr>
      <vt:lpstr>1_稻壳鸭鸭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工作组级网络的需求分析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 1. 通常使用的树形拓扑结构</vt:lpstr>
      <vt:lpstr>树形拓扑结构的特点</vt:lpstr>
      <vt:lpstr>网络设备在网络中的角色</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13</cp:revision>
  <dcterms:created xsi:type="dcterms:W3CDTF">2025-07-18T08:04:00Z</dcterms:created>
  <dcterms:modified xsi:type="dcterms:W3CDTF">2025-10-17T03:09:09Z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